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0"/>
  </p:notesMasterIdLst>
  <p:sldIdLst>
    <p:sldId id="288" r:id="rId2"/>
    <p:sldId id="337" r:id="rId3"/>
    <p:sldId id="338" r:id="rId4"/>
    <p:sldId id="339" r:id="rId5"/>
    <p:sldId id="398" r:id="rId6"/>
    <p:sldId id="399" r:id="rId7"/>
    <p:sldId id="344" r:id="rId8"/>
    <p:sldId id="345" r:id="rId9"/>
    <p:sldId id="395" r:id="rId10"/>
    <p:sldId id="396" r:id="rId11"/>
    <p:sldId id="397" r:id="rId12"/>
    <p:sldId id="362" r:id="rId13"/>
    <p:sldId id="374" r:id="rId14"/>
    <p:sldId id="373" r:id="rId15"/>
    <p:sldId id="375" r:id="rId16"/>
    <p:sldId id="346" r:id="rId17"/>
    <p:sldId id="363" r:id="rId18"/>
    <p:sldId id="347" r:id="rId19"/>
    <p:sldId id="360" r:id="rId20"/>
    <p:sldId id="348" r:id="rId21"/>
    <p:sldId id="368" r:id="rId22"/>
    <p:sldId id="364" r:id="rId23"/>
    <p:sldId id="365" r:id="rId24"/>
    <p:sldId id="366" r:id="rId25"/>
    <p:sldId id="367" r:id="rId26"/>
    <p:sldId id="369" r:id="rId27"/>
    <p:sldId id="370" r:id="rId28"/>
    <p:sldId id="372" r:id="rId29"/>
    <p:sldId id="350" r:id="rId30"/>
    <p:sldId id="390" r:id="rId31"/>
    <p:sldId id="392" r:id="rId32"/>
    <p:sldId id="391" r:id="rId33"/>
    <p:sldId id="378" r:id="rId34"/>
    <p:sldId id="379" r:id="rId35"/>
    <p:sldId id="380" r:id="rId36"/>
    <p:sldId id="381" r:id="rId37"/>
    <p:sldId id="376" r:id="rId38"/>
    <p:sldId id="385" r:id="rId39"/>
    <p:sldId id="384" r:id="rId40"/>
    <p:sldId id="383" r:id="rId41"/>
    <p:sldId id="386" r:id="rId42"/>
    <p:sldId id="388" r:id="rId43"/>
    <p:sldId id="352" r:id="rId44"/>
    <p:sldId id="387" r:id="rId45"/>
    <p:sldId id="353" r:id="rId46"/>
    <p:sldId id="377" r:id="rId47"/>
    <p:sldId id="389" r:id="rId48"/>
    <p:sldId id="394" r:id="rId4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192"/>
    <p:restoredTop sz="92838"/>
  </p:normalViewPr>
  <p:slideViewPr>
    <p:cSldViewPr snapToGrid="0" snapToObjects="1">
      <p:cViewPr>
        <p:scale>
          <a:sx n="83" d="100"/>
          <a:sy n="83" d="100"/>
        </p:scale>
        <p:origin x="1624" y="7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notesMaster" Target="notesMasters/notesMaster1.xml"/><Relationship Id="rId51" Type="http://schemas.openxmlformats.org/officeDocument/2006/relationships/presProps" Target="presProps.xml"/><Relationship Id="rId52" Type="http://schemas.openxmlformats.org/officeDocument/2006/relationships/viewProps" Target="viewProps.xml"/><Relationship Id="rId53" Type="http://schemas.openxmlformats.org/officeDocument/2006/relationships/theme" Target="theme/theme1.xml"/><Relationship Id="rId54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A63FB6-BFE8-6344-A3DA-7DBBBBD15F9C}" type="datetimeFigureOut">
              <a:rPr lang="en-US" smtClean="0"/>
              <a:t>4/3/17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80A664-E849-174D-8654-985E02AE69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5148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class Group(</a:t>
            </a:r>
            <a:r>
              <a:rPr lang="en-US" dirty="0" err="1" smtClean="0"/>
              <a:t>BaseGroup</a:t>
            </a:r>
            <a:r>
              <a:rPr lang="en-US" dirty="0" smtClean="0"/>
              <a:t>):</a:t>
            </a:r>
          </a:p>
          <a:p>
            <a:r>
              <a:rPr lang="en-US" dirty="0" smtClean="0"/>
              <a:t>    offer = </a:t>
            </a:r>
            <a:r>
              <a:rPr lang="en-US" dirty="0" err="1" smtClean="0"/>
              <a:t>models.FloatField</a:t>
            </a:r>
            <a:r>
              <a:rPr lang="en-US" dirty="0" smtClean="0"/>
              <a:t>(min=0,</a:t>
            </a:r>
          </a:p>
          <a:p>
            <a:r>
              <a:rPr lang="en-US" dirty="0" smtClean="0"/>
              <a:t>                              max=</a:t>
            </a:r>
            <a:r>
              <a:rPr lang="en-US" dirty="0" err="1" smtClean="0"/>
              <a:t>Constants.endowment</a:t>
            </a:r>
            <a:r>
              <a:rPr lang="en-US" dirty="0" smtClean="0"/>
              <a:t>,</a:t>
            </a:r>
          </a:p>
          <a:p>
            <a:r>
              <a:rPr lang="en-US" dirty="0" smtClean="0"/>
              <a:t>                              widget=\</a:t>
            </a:r>
          </a:p>
          <a:p>
            <a:r>
              <a:rPr lang="en-US" dirty="0" smtClean="0"/>
              <a:t>                              </a:t>
            </a:r>
            <a:r>
              <a:rPr lang="en-US" dirty="0" err="1" smtClean="0"/>
              <a:t>widgets.SliderInput</a:t>
            </a:r>
            <a:r>
              <a:rPr lang="en-US" dirty="0" smtClean="0"/>
              <a:t>(</a:t>
            </a:r>
            <a:r>
              <a:rPr lang="en-US" dirty="0" err="1" smtClean="0"/>
              <a:t>attrs</a:t>
            </a:r>
            <a:r>
              <a:rPr lang="en-US" dirty="0" smtClean="0"/>
              <a:t>={'step': '0.1'}),</a:t>
            </a:r>
          </a:p>
          <a:p>
            <a:r>
              <a:rPr lang="en-US" dirty="0" smtClean="0"/>
              <a:t>                              </a:t>
            </a:r>
            <a:r>
              <a:rPr lang="en-US" dirty="0" err="1" smtClean="0"/>
              <a:t>verbose_name</a:t>
            </a:r>
            <a:r>
              <a:rPr lang="en-US" dirty="0" smtClean="0"/>
              <a:t>="You are Proposer. Please, \</a:t>
            </a:r>
          </a:p>
          <a:p>
            <a:r>
              <a:rPr lang="en-US" dirty="0" smtClean="0"/>
              <a:t>                              make your offer")</a:t>
            </a:r>
          </a:p>
          <a:p>
            <a:r>
              <a:rPr lang="en-US" dirty="0" smtClean="0"/>
              <a:t>    accept = </a:t>
            </a:r>
            <a:r>
              <a:rPr lang="en-US" dirty="0" err="1" smtClean="0"/>
              <a:t>models.BooleanField</a:t>
            </a:r>
            <a:r>
              <a:rPr lang="en-US" dirty="0" smtClean="0"/>
              <a:t>(choices=[(</a:t>
            </a:r>
            <a:r>
              <a:rPr lang="en-US" dirty="0" err="1" smtClean="0"/>
              <a:t>False,'Reject</a:t>
            </a:r>
            <a:r>
              <a:rPr lang="en-US" dirty="0" smtClean="0"/>
              <a:t>'),(</a:t>
            </a:r>
            <a:r>
              <a:rPr lang="en-US" dirty="0" err="1" smtClean="0"/>
              <a:t>True,'Accept</a:t>
            </a:r>
            <a:r>
              <a:rPr lang="en-US" dirty="0" smtClean="0"/>
              <a:t>')],</a:t>
            </a:r>
          </a:p>
          <a:p>
            <a:r>
              <a:rPr lang="en-US" dirty="0" smtClean="0"/>
              <a:t>                                widget=</a:t>
            </a:r>
            <a:r>
              <a:rPr lang="en-US" dirty="0" err="1" smtClean="0"/>
              <a:t>widgets.RadioSelectHorizontal</a:t>
            </a:r>
            <a:r>
              <a:rPr lang="en-US" dirty="0" smtClean="0"/>
              <a:t>())</a:t>
            </a:r>
          </a:p>
          <a:p>
            <a:endParaRPr lang="en-US" dirty="0" smtClean="0"/>
          </a:p>
          <a:p>
            <a:r>
              <a:rPr lang="en-US" dirty="0" smtClean="0"/>
              <a:t>    </a:t>
            </a:r>
            <a:r>
              <a:rPr lang="en-US" dirty="0" err="1" smtClean="0"/>
              <a:t>def</a:t>
            </a:r>
            <a:r>
              <a:rPr lang="en-US" dirty="0" smtClean="0"/>
              <a:t> </a:t>
            </a:r>
            <a:r>
              <a:rPr lang="en-US" dirty="0" err="1" smtClean="0"/>
              <a:t>set_payoffs</a:t>
            </a:r>
            <a:r>
              <a:rPr lang="en-US" dirty="0" smtClean="0"/>
              <a:t>(self):</a:t>
            </a:r>
          </a:p>
          <a:p>
            <a:r>
              <a:rPr lang="en-US" dirty="0" smtClean="0"/>
              <a:t>        proposer = </a:t>
            </a:r>
            <a:r>
              <a:rPr lang="en-US" dirty="0" err="1" smtClean="0"/>
              <a:t>self.get_player_by_role</a:t>
            </a:r>
            <a:r>
              <a:rPr lang="en-US" dirty="0" smtClean="0"/>
              <a:t>('Proposer')</a:t>
            </a:r>
          </a:p>
          <a:p>
            <a:r>
              <a:rPr lang="en-US" dirty="0" smtClean="0"/>
              <a:t>        responder = </a:t>
            </a:r>
            <a:r>
              <a:rPr lang="en-US" dirty="0" err="1" smtClean="0"/>
              <a:t>self.get_player_by_role</a:t>
            </a:r>
            <a:r>
              <a:rPr lang="en-US" dirty="0" smtClean="0"/>
              <a:t>('Responder')</a:t>
            </a:r>
          </a:p>
          <a:p>
            <a:r>
              <a:rPr lang="en-US" dirty="0" smtClean="0"/>
              <a:t>        </a:t>
            </a:r>
            <a:r>
              <a:rPr lang="en-US" dirty="0" err="1" smtClean="0"/>
              <a:t>proposer.payoff</a:t>
            </a:r>
            <a:r>
              <a:rPr lang="en-US" dirty="0" smtClean="0"/>
              <a:t> = (</a:t>
            </a:r>
            <a:r>
              <a:rPr lang="en-US" dirty="0" err="1" smtClean="0"/>
              <a:t>Constants.endowment</a:t>
            </a:r>
            <a:r>
              <a:rPr lang="en-US" dirty="0" smtClean="0"/>
              <a:t> - </a:t>
            </a:r>
            <a:r>
              <a:rPr lang="en-US" dirty="0" err="1" smtClean="0"/>
              <a:t>self.offer</a:t>
            </a:r>
            <a:r>
              <a:rPr lang="en-US" dirty="0" smtClean="0"/>
              <a:t>) * </a:t>
            </a:r>
            <a:r>
              <a:rPr lang="en-US" dirty="0" err="1" smtClean="0"/>
              <a:t>self.accept</a:t>
            </a:r>
            <a:endParaRPr lang="en-US" dirty="0" smtClean="0"/>
          </a:p>
          <a:p>
            <a:r>
              <a:rPr lang="en-US" dirty="0" smtClean="0"/>
              <a:t>        </a:t>
            </a:r>
            <a:r>
              <a:rPr lang="en-US" dirty="0" err="1" smtClean="0"/>
              <a:t>responder.payoff</a:t>
            </a:r>
            <a:r>
              <a:rPr lang="en-US" dirty="0" smtClean="0"/>
              <a:t> = </a:t>
            </a:r>
            <a:r>
              <a:rPr lang="en-US" dirty="0" err="1" smtClean="0"/>
              <a:t>self.offer</a:t>
            </a:r>
            <a:r>
              <a:rPr lang="en-US" dirty="0" smtClean="0"/>
              <a:t> * </a:t>
            </a:r>
            <a:r>
              <a:rPr lang="en-US" dirty="0" err="1" smtClean="0"/>
              <a:t>self.accept</a:t>
            </a:r>
            <a:endParaRPr lang="en-US" dirty="0" smtClean="0"/>
          </a:p>
          <a:p>
            <a:endParaRPr lang="en-US" dirty="0" smtClean="0"/>
          </a:p>
          <a:p>
            <a:endParaRPr lang="en-US" dirty="0" err="1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80A664-E849-174D-8654-985E02AE69AD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8234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class Group(</a:t>
            </a:r>
            <a:r>
              <a:rPr lang="en-US" dirty="0" err="1" smtClean="0"/>
              <a:t>BaseGroup</a:t>
            </a:r>
            <a:r>
              <a:rPr lang="en-US" dirty="0" smtClean="0"/>
              <a:t>):</a:t>
            </a:r>
          </a:p>
          <a:p>
            <a:r>
              <a:rPr lang="en-US" dirty="0" smtClean="0"/>
              <a:t>    offer = </a:t>
            </a:r>
            <a:r>
              <a:rPr lang="en-US" dirty="0" err="1" smtClean="0"/>
              <a:t>models.FloatField</a:t>
            </a:r>
            <a:r>
              <a:rPr lang="en-US" dirty="0" smtClean="0"/>
              <a:t>(min=0,</a:t>
            </a:r>
          </a:p>
          <a:p>
            <a:r>
              <a:rPr lang="en-US" dirty="0" smtClean="0"/>
              <a:t>                              max=</a:t>
            </a:r>
            <a:r>
              <a:rPr lang="en-US" dirty="0" err="1" smtClean="0"/>
              <a:t>Constants.endowment</a:t>
            </a:r>
            <a:r>
              <a:rPr lang="en-US" dirty="0" smtClean="0"/>
              <a:t>,</a:t>
            </a:r>
          </a:p>
          <a:p>
            <a:r>
              <a:rPr lang="en-US" dirty="0" smtClean="0"/>
              <a:t>                              widget=\</a:t>
            </a:r>
          </a:p>
          <a:p>
            <a:r>
              <a:rPr lang="en-US" dirty="0" smtClean="0"/>
              <a:t>                              </a:t>
            </a:r>
            <a:r>
              <a:rPr lang="en-US" dirty="0" err="1" smtClean="0"/>
              <a:t>widgets.SliderInput</a:t>
            </a:r>
            <a:r>
              <a:rPr lang="en-US" dirty="0" smtClean="0"/>
              <a:t>(</a:t>
            </a:r>
            <a:r>
              <a:rPr lang="en-US" dirty="0" err="1" smtClean="0"/>
              <a:t>attrs</a:t>
            </a:r>
            <a:r>
              <a:rPr lang="en-US" dirty="0" smtClean="0"/>
              <a:t>={'step': '0.1'}),</a:t>
            </a:r>
          </a:p>
          <a:p>
            <a:r>
              <a:rPr lang="en-US" dirty="0" smtClean="0"/>
              <a:t>                              </a:t>
            </a:r>
            <a:r>
              <a:rPr lang="en-US" dirty="0" err="1" smtClean="0"/>
              <a:t>verbose_name</a:t>
            </a:r>
            <a:r>
              <a:rPr lang="en-US" dirty="0" smtClean="0"/>
              <a:t>="You are Proposer. Please, \</a:t>
            </a:r>
          </a:p>
          <a:p>
            <a:r>
              <a:rPr lang="en-US" dirty="0" smtClean="0"/>
              <a:t>                              make your offer")</a:t>
            </a:r>
          </a:p>
          <a:p>
            <a:r>
              <a:rPr lang="en-US" dirty="0" smtClean="0"/>
              <a:t>    accept = </a:t>
            </a:r>
            <a:r>
              <a:rPr lang="en-US" dirty="0" err="1" smtClean="0"/>
              <a:t>models.BooleanField</a:t>
            </a:r>
            <a:r>
              <a:rPr lang="en-US" dirty="0" smtClean="0"/>
              <a:t>(choices=[(</a:t>
            </a:r>
            <a:r>
              <a:rPr lang="en-US" dirty="0" err="1" smtClean="0"/>
              <a:t>False,'Reject</a:t>
            </a:r>
            <a:r>
              <a:rPr lang="en-US" dirty="0" smtClean="0"/>
              <a:t>'),(</a:t>
            </a:r>
            <a:r>
              <a:rPr lang="en-US" dirty="0" err="1" smtClean="0"/>
              <a:t>True,'Accept</a:t>
            </a:r>
            <a:r>
              <a:rPr lang="en-US" dirty="0" smtClean="0"/>
              <a:t>')],</a:t>
            </a:r>
          </a:p>
          <a:p>
            <a:r>
              <a:rPr lang="en-US" dirty="0" smtClean="0"/>
              <a:t>                                widget=</a:t>
            </a:r>
            <a:r>
              <a:rPr lang="en-US" dirty="0" err="1" smtClean="0"/>
              <a:t>widgets.RadioSelectHorizontal</a:t>
            </a:r>
            <a:r>
              <a:rPr lang="en-US" dirty="0" smtClean="0"/>
              <a:t>())</a:t>
            </a:r>
          </a:p>
          <a:p>
            <a:endParaRPr lang="en-US" dirty="0" smtClean="0"/>
          </a:p>
          <a:p>
            <a:r>
              <a:rPr lang="en-US" dirty="0" smtClean="0"/>
              <a:t>    </a:t>
            </a:r>
            <a:r>
              <a:rPr lang="en-US" dirty="0" err="1" smtClean="0"/>
              <a:t>def</a:t>
            </a:r>
            <a:r>
              <a:rPr lang="en-US" dirty="0" smtClean="0"/>
              <a:t> </a:t>
            </a:r>
            <a:r>
              <a:rPr lang="en-US" dirty="0" err="1" smtClean="0"/>
              <a:t>set_payoffs</a:t>
            </a:r>
            <a:r>
              <a:rPr lang="en-US" dirty="0" smtClean="0"/>
              <a:t>(self):</a:t>
            </a:r>
          </a:p>
          <a:p>
            <a:r>
              <a:rPr lang="en-US" dirty="0" smtClean="0"/>
              <a:t>        proposer = </a:t>
            </a:r>
            <a:r>
              <a:rPr lang="en-US" dirty="0" err="1" smtClean="0"/>
              <a:t>self.get_player_by_role</a:t>
            </a:r>
            <a:r>
              <a:rPr lang="en-US" dirty="0" smtClean="0"/>
              <a:t>('Proposer')</a:t>
            </a:r>
          </a:p>
          <a:p>
            <a:r>
              <a:rPr lang="en-US" dirty="0" smtClean="0"/>
              <a:t>        responder = </a:t>
            </a:r>
            <a:r>
              <a:rPr lang="en-US" dirty="0" err="1" smtClean="0"/>
              <a:t>self.get_player_by_role</a:t>
            </a:r>
            <a:r>
              <a:rPr lang="en-US" dirty="0" smtClean="0"/>
              <a:t>('Responder')</a:t>
            </a:r>
          </a:p>
          <a:p>
            <a:r>
              <a:rPr lang="en-US" dirty="0" smtClean="0"/>
              <a:t>        </a:t>
            </a:r>
            <a:r>
              <a:rPr lang="en-US" dirty="0" err="1" smtClean="0"/>
              <a:t>proposer.payoff</a:t>
            </a:r>
            <a:r>
              <a:rPr lang="en-US" dirty="0" smtClean="0"/>
              <a:t> = (</a:t>
            </a:r>
            <a:r>
              <a:rPr lang="en-US" dirty="0" err="1" smtClean="0"/>
              <a:t>Constants.endowment</a:t>
            </a:r>
            <a:r>
              <a:rPr lang="en-US" dirty="0" smtClean="0"/>
              <a:t> - </a:t>
            </a:r>
            <a:r>
              <a:rPr lang="en-US" dirty="0" err="1" smtClean="0"/>
              <a:t>self.offer</a:t>
            </a:r>
            <a:r>
              <a:rPr lang="en-US" dirty="0" smtClean="0"/>
              <a:t>) * </a:t>
            </a:r>
            <a:r>
              <a:rPr lang="en-US" dirty="0" err="1" smtClean="0"/>
              <a:t>self.accept</a:t>
            </a:r>
            <a:endParaRPr lang="en-US" dirty="0" smtClean="0"/>
          </a:p>
          <a:p>
            <a:r>
              <a:rPr lang="en-US" dirty="0" smtClean="0"/>
              <a:t>        </a:t>
            </a:r>
            <a:r>
              <a:rPr lang="en-US" dirty="0" err="1" smtClean="0"/>
              <a:t>responder.payoff</a:t>
            </a:r>
            <a:r>
              <a:rPr lang="en-US" dirty="0" smtClean="0"/>
              <a:t> = </a:t>
            </a:r>
            <a:r>
              <a:rPr lang="en-US" dirty="0" err="1" smtClean="0"/>
              <a:t>self.offer</a:t>
            </a:r>
            <a:r>
              <a:rPr lang="en-US" dirty="0" smtClean="0"/>
              <a:t> * </a:t>
            </a:r>
            <a:r>
              <a:rPr lang="en-US" dirty="0" err="1" smtClean="0"/>
              <a:t>self.accept</a:t>
            </a:r>
            <a:endParaRPr lang="en-US" dirty="0" smtClean="0"/>
          </a:p>
          <a:p>
            <a:endParaRPr lang="en-US" dirty="0" smtClean="0"/>
          </a:p>
          <a:p>
            <a:endParaRPr lang="en-US" dirty="0" err="1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80A664-E849-174D-8654-985E02AE69AD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8617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from </a:t>
            </a:r>
            <a:r>
              <a:rPr lang="en-US" dirty="0" err="1" smtClean="0"/>
              <a:t>otree.api</a:t>
            </a:r>
            <a:r>
              <a:rPr lang="en-US" dirty="0" smtClean="0"/>
              <a:t> import Currency as c, </a:t>
            </a:r>
            <a:r>
              <a:rPr lang="en-US" dirty="0" err="1" smtClean="0"/>
              <a:t>currency_range</a:t>
            </a:r>
            <a:endParaRPr lang="en-US" dirty="0" smtClean="0"/>
          </a:p>
          <a:p>
            <a:r>
              <a:rPr lang="en-US" dirty="0" smtClean="0"/>
              <a:t>from . import models</a:t>
            </a:r>
          </a:p>
          <a:p>
            <a:r>
              <a:rPr lang="en-US" dirty="0" smtClean="0"/>
              <a:t>from ._</a:t>
            </a:r>
            <a:r>
              <a:rPr lang="en-US" dirty="0" err="1" smtClean="0"/>
              <a:t>builtin</a:t>
            </a:r>
            <a:r>
              <a:rPr lang="en-US" dirty="0" smtClean="0"/>
              <a:t> import Page, </a:t>
            </a:r>
            <a:r>
              <a:rPr lang="en-US" dirty="0" err="1" smtClean="0"/>
              <a:t>WaitPage</a:t>
            </a:r>
            <a:endParaRPr lang="en-US" dirty="0" smtClean="0"/>
          </a:p>
          <a:p>
            <a:r>
              <a:rPr lang="en-US" dirty="0" smtClean="0"/>
              <a:t>from .models import Constants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class Intro(Page):</a:t>
            </a:r>
          </a:p>
          <a:p>
            <a:r>
              <a:rPr lang="en-US" dirty="0" smtClean="0"/>
              <a:t>    pass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class Offer(Page):</a:t>
            </a:r>
          </a:p>
          <a:p>
            <a:r>
              <a:rPr lang="en-US" dirty="0" smtClean="0"/>
              <a:t>    </a:t>
            </a:r>
            <a:r>
              <a:rPr lang="en-US" dirty="0" err="1" smtClean="0"/>
              <a:t>form_model</a:t>
            </a:r>
            <a:r>
              <a:rPr lang="en-US" dirty="0" smtClean="0"/>
              <a:t> = </a:t>
            </a:r>
            <a:r>
              <a:rPr lang="en-US" dirty="0" err="1" smtClean="0"/>
              <a:t>models.Group</a:t>
            </a:r>
            <a:endParaRPr lang="en-US" dirty="0" smtClean="0"/>
          </a:p>
          <a:p>
            <a:r>
              <a:rPr lang="en-US" dirty="0" smtClean="0"/>
              <a:t>    </a:t>
            </a:r>
            <a:r>
              <a:rPr lang="en-US" dirty="0" err="1" smtClean="0"/>
              <a:t>form_fields</a:t>
            </a:r>
            <a:r>
              <a:rPr lang="en-US" dirty="0" smtClean="0"/>
              <a:t> = ['offer']</a:t>
            </a:r>
          </a:p>
          <a:p>
            <a:r>
              <a:rPr lang="en-US" dirty="0" smtClean="0"/>
              <a:t>    </a:t>
            </a:r>
          </a:p>
          <a:p>
            <a:r>
              <a:rPr lang="en-US" dirty="0" smtClean="0"/>
              <a:t>    </a:t>
            </a:r>
            <a:r>
              <a:rPr lang="en-US" dirty="0" err="1" smtClean="0"/>
              <a:t>def</a:t>
            </a:r>
            <a:r>
              <a:rPr lang="en-US" dirty="0" smtClean="0"/>
              <a:t> </a:t>
            </a:r>
            <a:r>
              <a:rPr lang="en-US" dirty="0" err="1" smtClean="0"/>
              <a:t>is_displayed</a:t>
            </a:r>
            <a:r>
              <a:rPr lang="en-US" dirty="0" smtClean="0"/>
              <a:t>(self):</a:t>
            </a:r>
          </a:p>
          <a:p>
            <a:r>
              <a:rPr lang="en-US" dirty="0" smtClean="0"/>
              <a:t>        return </a:t>
            </a:r>
            <a:r>
              <a:rPr lang="en-US" dirty="0" err="1" smtClean="0"/>
              <a:t>self.player.role</a:t>
            </a:r>
            <a:r>
              <a:rPr lang="en-US" dirty="0" smtClean="0"/>
              <a:t>() == 'Proposer'</a:t>
            </a:r>
          </a:p>
          <a:p>
            <a:endParaRPr lang="en-US" dirty="0" smtClean="0"/>
          </a:p>
          <a:p>
            <a:r>
              <a:rPr lang="en-US" dirty="0" smtClean="0"/>
              <a:t>    </a:t>
            </a:r>
            <a:r>
              <a:rPr lang="en-US" dirty="0" err="1" smtClean="0"/>
              <a:t>def</a:t>
            </a:r>
            <a:r>
              <a:rPr lang="en-US" dirty="0" smtClean="0"/>
              <a:t> </a:t>
            </a:r>
            <a:r>
              <a:rPr lang="en-US" dirty="0" err="1" smtClean="0"/>
              <a:t>vars_for_template</a:t>
            </a:r>
            <a:r>
              <a:rPr lang="en-US" dirty="0" smtClean="0"/>
              <a:t>(self):</a:t>
            </a:r>
          </a:p>
          <a:p>
            <a:r>
              <a:rPr lang="en-US" dirty="0" smtClean="0"/>
              <a:t>        ...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class </a:t>
            </a:r>
            <a:r>
              <a:rPr lang="en-US" dirty="0" err="1" smtClean="0"/>
              <a:t>OfferWaitPage</a:t>
            </a:r>
            <a:r>
              <a:rPr lang="en-US" dirty="0" smtClean="0"/>
              <a:t>(</a:t>
            </a:r>
            <a:r>
              <a:rPr lang="en-US" dirty="0" err="1" smtClean="0"/>
              <a:t>WaitPage</a:t>
            </a:r>
            <a:r>
              <a:rPr lang="en-US" dirty="0" smtClean="0"/>
              <a:t>):</a:t>
            </a:r>
          </a:p>
          <a:p>
            <a:r>
              <a:rPr lang="en-US" dirty="0" smtClean="0"/>
              <a:t>    </a:t>
            </a:r>
            <a:r>
              <a:rPr lang="en-US" dirty="0" err="1" smtClean="0"/>
              <a:t>title_text</a:t>
            </a:r>
            <a:r>
              <a:rPr lang="en-US" dirty="0" smtClean="0"/>
              <a:t> = "You are Responder"</a:t>
            </a:r>
          </a:p>
          <a:p>
            <a:r>
              <a:rPr lang="en-US" dirty="0" smtClean="0"/>
              <a:t>    </a:t>
            </a:r>
            <a:r>
              <a:rPr lang="en-US" dirty="0" err="1" smtClean="0"/>
              <a:t>body_text</a:t>
            </a:r>
            <a:r>
              <a:rPr lang="en-US" dirty="0" smtClean="0"/>
              <a:t> = "Please wait while the Proposer decides how many tokens he \</a:t>
            </a:r>
          </a:p>
          <a:p>
            <a:r>
              <a:rPr lang="en-US" dirty="0" smtClean="0"/>
              <a:t>    or she will offer to you..."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class Accept(Page):</a:t>
            </a:r>
          </a:p>
          <a:p>
            <a:r>
              <a:rPr lang="en-US" dirty="0" smtClean="0"/>
              <a:t>    </a:t>
            </a:r>
            <a:r>
              <a:rPr lang="en-US" dirty="0" err="1" smtClean="0"/>
              <a:t>form_model</a:t>
            </a:r>
            <a:r>
              <a:rPr lang="en-US" dirty="0" smtClean="0"/>
              <a:t> = </a:t>
            </a:r>
            <a:r>
              <a:rPr lang="en-US" dirty="0" err="1" smtClean="0"/>
              <a:t>models.Group</a:t>
            </a:r>
            <a:endParaRPr lang="en-US" dirty="0" smtClean="0"/>
          </a:p>
          <a:p>
            <a:r>
              <a:rPr lang="en-US" dirty="0" smtClean="0"/>
              <a:t>    </a:t>
            </a:r>
            <a:r>
              <a:rPr lang="en-US" dirty="0" err="1" smtClean="0"/>
              <a:t>form_fields</a:t>
            </a:r>
            <a:r>
              <a:rPr lang="en-US" dirty="0" smtClean="0"/>
              <a:t> = ['accept']</a:t>
            </a:r>
          </a:p>
          <a:p>
            <a:endParaRPr lang="en-US" dirty="0" smtClean="0"/>
          </a:p>
          <a:p>
            <a:r>
              <a:rPr lang="en-US" dirty="0" smtClean="0"/>
              <a:t>    </a:t>
            </a:r>
            <a:r>
              <a:rPr lang="en-US" dirty="0" err="1" smtClean="0"/>
              <a:t>def</a:t>
            </a:r>
            <a:r>
              <a:rPr lang="en-US" dirty="0" smtClean="0"/>
              <a:t> </a:t>
            </a:r>
            <a:r>
              <a:rPr lang="en-US" dirty="0" err="1" smtClean="0"/>
              <a:t>is_displayed</a:t>
            </a:r>
            <a:r>
              <a:rPr lang="en-US" dirty="0" smtClean="0"/>
              <a:t>(self):</a:t>
            </a:r>
          </a:p>
          <a:p>
            <a:r>
              <a:rPr lang="en-US" dirty="0" smtClean="0"/>
              <a:t>        return </a:t>
            </a:r>
            <a:r>
              <a:rPr lang="en-US" dirty="0" err="1" smtClean="0"/>
              <a:t>self.player.role</a:t>
            </a:r>
            <a:r>
              <a:rPr lang="en-US" dirty="0" smtClean="0"/>
              <a:t>() == 'Responder'</a:t>
            </a:r>
          </a:p>
          <a:p>
            <a:endParaRPr lang="en-US" dirty="0" smtClean="0"/>
          </a:p>
          <a:p>
            <a:r>
              <a:rPr lang="en-US" dirty="0" smtClean="0"/>
              <a:t>    </a:t>
            </a:r>
            <a:r>
              <a:rPr lang="en-US" dirty="0" err="1" smtClean="0"/>
              <a:t>def</a:t>
            </a:r>
            <a:r>
              <a:rPr lang="en-US" dirty="0" smtClean="0"/>
              <a:t> </a:t>
            </a:r>
            <a:r>
              <a:rPr lang="en-US" dirty="0" err="1" smtClean="0"/>
              <a:t>vars_for_template</a:t>
            </a:r>
            <a:r>
              <a:rPr lang="en-US" dirty="0" smtClean="0"/>
              <a:t>(self):</a:t>
            </a:r>
          </a:p>
          <a:p>
            <a:r>
              <a:rPr lang="en-US" dirty="0" smtClean="0"/>
              <a:t>        return {'</a:t>
            </a:r>
            <a:r>
              <a:rPr lang="en-US" dirty="0" err="1" smtClean="0"/>
              <a:t>offer_text</a:t>
            </a:r>
            <a:r>
              <a:rPr lang="en-US" dirty="0" smtClean="0"/>
              <a:t>': "The Proposer offers you {} points. Would you like \</a:t>
            </a:r>
          </a:p>
          <a:p>
            <a:r>
              <a:rPr lang="en-US" dirty="0" smtClean="0"/>
              <a:t>         to accept or reject this </a:t>
            </a:r>
            <a:r>
              <a:rPr lang="en-US" dirty="0" err="1" smtClean="0"/>
              <a:t>offer?".format</a:t>
            </a:r>
            <a:r>
              <a:rPr lang="en-US" dirty="0" smtClean="0"/>
              <a:t>(</a:t>
            </a:r>
            <a:r>
              <a:rPr lang="en-US" dirty="0" err="1" smtClean="0"/>
              <a:t>self.group.offer</a:t>
            </a:r>
            <a:r>
              <a:rPr lang="en-US" dirty="0" smtClean="0"/>
              <a:t>)}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class </a:t>
            </a:r>
            <a:r>
              <a:rPr lang="en-US" dirty="0" err="1" smtClean="0"/>
              <a:t>ResultsWaitPage</a:t>
            </a:r>
            <a:r>
              <a:rPr lang="en-US" dirty="0" smtClean="0"/>
              <a:t>(</a:t>
            </a:r>
            <a:r>
              <a:rPr lang="en-US" dirty="0" err="1" smtClean="0"/>
              <a:t>WaitPage</a:t>
            </a:r>
            <a:r>
              <a:rPr lang="en-US" dirty="0" smtClean="0"/>
              <a:t>):</a:t>
            </a:r>
          </a:p>
          <a:p>
            <a:r>
              <a:rPr lang="en-US" dirty="0" smtClean="0"/>
              <a:t>    </a:t>
            </a:r>
            <a:r>
              <a:rPr lang="en-US" dirty="0" err="1" smtClean="0"/>
              <a:t>title_text</a:t>
            </a:r>
            <a:r>
              <a:rPr lang="en-US" dirty="0" smtClean="0"/>
              <a:t> = "You are Proposer"</a:t>
            </a:r>
          </a:p>
          <a:p>
            <a:r>
              <a:rPr lang="en-US" dirty="0" smtClean="0"/>
              <a:t>    </a:t>
            </a:r>
            <a:r>
              <a:rPr lang="en-US" dirty="0" err="1" smtClean="0"/>
              <a:t>body_text</a:t>
            </a:r>
            <a:r>
              <a:rPr lang="en-US" dirty="0" smtClean="0"/>
              <a:t> = "Please wait while the Responder decides about accepting \</a:t>
            </a:r>
          </a:p>
          <a:p>
            <a:r>
              <a:rPr lang="en-US" dirty="0" smtClean="0"/>
              <a:t>    or rejecting your offer..."</a:t>
            </a:r>
          </a:p>
          <a:p>
            <a:endParaRPr lang="en-US" dirty="0" smtClean="0"/>
          </a:p>
          <a:p>
            <a:r>
              <a:rPr lang="en-US" dirty="0" smtClean="0"/>
              <a:t>    </a:t>
            </a:r>
            <a:r>
              <a:rPr lang="en-US" dirty="0" err="1" smtClean="0"/>
              <a:t>def</a:t>
            </a:r>
            <a:r>
              <a:rPr lang="en-US" dirty="0" smtClean="0"/>
              <a:t> </a:t>
            </a:r>
            <a:r>
              <a:rPr lang="en-US" dirty="0" err="1" smtClean="0"/>
              <a:t>after_all_players_arrive</a:t>
            </a:r>
            <a:r>
              <a:rPr lang="en-US" dirty="0" smtClean="0"/>
              <a:t>(self):</a:t>
            </a:r>
          </a:p>
          <a:p>
            <a:r>
              <a:rPr lang="en-US" dirty="0" smtClean="0"/>
              <a:t>        </a:t>
            </a:r>
            <a:r>
              <a:rPr lang="en-US" dirty="0" err="1" smtClean="0"/>
              <a:t>self.group.set_payoffs</a:t>
            </a:r>
            <a:r>
              <a:rPr lang="en-US" dirty="0" smtClean="0"/>
              <a:t>()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class Results(Page):</a:t>
            </a:r>
          </a:p>
          <a:p>
            <a:r>
              <a:rPr lang="en-US" dirty="0" smtClean="0"/>
              <a:t>    </a:t>
            </a:r>
            <a:r>
              <a:rPr lang="en-US" dirty="0" err="1" smtClean="0"/>
              <a:t>def</a:t>
            </a:r>
            <a:r>
              <a:rPr lang="en-US" dirty="0" smtClean="0"/>
              <a:t> </a:t>
            </a:r>
            <a:r>
              <a:rPr lang="en-US" dirty="0" err="1" smtClean="0"/>
              <a:t>vars_for_template</a:t>
            </a:r>
            <a:r>
              <a:rPr lang="en-US" dirty="0" smtClean="0"/>
              <a:t>(self):</a:t>
            </a:r>
          </a:p>
          <a:p>
            <a:r>
              <a:rPr lang="en-US" dirty="0" smtClean="0"/>
              <a:t>        return {'accept': 'Accept' if </a:t>
            </a:r>
            <a:r>
              <a:rPr lang="en-US" dirty="0" err="1" smtClean="0"/>
              <a:t>self.group.accept</a:t>
            </a:r>
            <a:r>
              <a:rPr lang="en-US" dirty="0" smtClean="0"/>
              <a:t> else 'Reject'}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err="1" smtClean="0"/>
              <a:t>page_sequence</a:t>
            </a:r>
            <a:r>
              <a:rPr lang="en-US" dirty="0" smtClean="0"/>
              <a:t> = [</a:t>
            </a:r>
          </a:p>
          <a:p>
            <a:r>
              <a:rPr lang="en-US" dirty="0" smtClean="0"/>
              <a:t>    Intro,</a:t>
            </a:r>
          </a:p>
          <a:p>
            <a:r>
              <a:rPr lang="en-US" dirty="0" smtClean="0"/>
              <a:t>    Offer,</a:t>
            </a:r>
          </a:p>
          <a:p>
            <a:r>
              <a:rPr lang="en-US" dirty="0" smtClean="0"/>
              <a:t>    </a:t>
            </a:r>
            <a:r>
              <a:rPr lang="en-US" dirty="0" err="1" smtClean="0"/>
              <a:t>OfferWaitPage</a:t>
            </a:r>
            <a:r>
              <a:rPr lang="en-US" dirty="0" smtClean="0"/>
              <a:t>,</a:t>
            </a:r>
          </a:p>
          <a:p>
            <a:r>
              <a:rPr lang="en-US" dirty="0" smtClean="0"/>
              <a:t>    Accept,</a:t>
            </a:r>
          </a:p>
          <a:p>
            <a:r>
              <a:rPr lang="en-US" dirty="0" smtClean="0"/>
              <a:t>    </a:t>
            </a:r>
            <a:r>
              <a:rPr lang="en-US" dirty="0" err="1" smtClean="0"/>
              <a:t>ResultsWaitPage</a:t>
            </a:r>
            <a:r>
              <a:rPr lang="en-US" dirty="0" smtClean="0"/>
              <a:t>,</a:t>
            </a:r>
          </a:p>
          <a:p>
            <a:r>
              <a:rPr lang="en-US" dirty="0" smtClean="0"/>
              <a:t>    Results</a:t>
            </a:r>
          </a:p>
          <a:p>
            <a:r>
              <a:rPr lang="en-US" dirty="0" smtClean="0"/>
              <a:t>]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80A664-E849-174D-8654-985E02AE69AD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1758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from </a:t>
            </a:r>
            <a:r>
              <a:rPr lang="en-US" dirty="0" err="1" smtClean="0"/>
              <a:t>otree.api</a:t>
            </a:r>
            <a:r>
              <a:rPr lang="en-US" dirty="0" smtClean="0"/>
              <a:t> import Currency as c, </a:t>
            </a:r>
            <a:r>
              <a:rPr lang="en-US" dirty="0" err="1" smtClean="0"/>
              <a:t>currency_range</a:t>
            </a:r>
            <a:endParaRPr lang="en-US" dirty="0" smtClean="0"/>
          </a:p>
          <a:p>
            <a:r>
              <a:rPr lang="en-US" dirty="0" smtClean="0"/>
              <a:t>from . import models</a:t>
            </a:r>
          </a:p>
          <a:p>
            <a:r>
              <a:rPr lang="en-US" dirty="0" smtClean="0"/>
              <a:t>from ._</a:t>
            </a:r>
            <a:r>
              <a:rPr lang="en-US" dirty="0" err="1" smtClean="0"/>
              <a:t>builtin</a:t>
            </a:r>
            <a:r>
              <a:rPr lang="en-US" dirty="0" smtClean="0"/>
              <a:t> import Page, </a:t>
            </a:r>
            <a:r>
              <a:rPr lang="en-US" dirty="0" err="1" smtClean="0"/>
              <a:t>WaitPage</a:t>
            </a:r>
            <a:endParaRPr lang="en-US" dirty="0" smtClean="0"/>
          </a:p>
          <a:p>
            <a:r>
              <a:rPr lang="en-US" dirty="0" smtClean="0"/>
              <a:t>from .models import Constants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class Intro(Page):</a:t>
            </a:r>
          </a:p>
          <a:p>
            <a:r>
              <a:rPr lang="en-US" dirty="0" smtClean="0"/>
              <a:t>    pass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class Offer(Page):</a:t>
            </a:r>
          </a:p>
          <a:p>
            <a:r>
              <a:rPr lang="en-US" dirty="0" smtClean="0"/>
              <a:t>    </a:t>
            </a:r>
            <a:r>
              <a:rPr lang="en-US" dirty="0" err="1" smtClean="0"/>
              <a:t>form_model</a:t>
            </a:r>
            <a:r>
              <a:rPr lang="en-US" dirty="0" smtClean="0"/>
              <a:t> = </a:t>
            </a:r>
            <a:r>
              <a:rPr lang="en-US" dirty="0" err="1" smtClean="0"/>
              <a:t>models.Group</a:t>
            </a:r>
            <a:endParaRPr lang="en-US" dirty="0" smtClean="0"/>
          </a:p>
          <a:p>
            <a:r>
              <a:rPr lang="en-US" dirty="0" smtClean="0"/>
              <a:t>    </a:t>
            </a:r>
            <a:r>
              <a:rPr lang="en-US" dirty="0" err="1" smtClean="0"/>
              <a:t>form_fields</a:t>
            </a:r>
            <a:r>
              <a:rPr lang="en-US" dirty="0" smtClean="0"/>
              <a:t> = ['offer']</a:t>
            </a:r>
          </a:p>
          <a:p>
            <a:r>
              <a:rPr lang="en-US" dirty="0" smtClean="0"/>
              <a:t>    </a:t>
            </a:r>
          </a:p>
          <a:p>
            <a:r>
              <a:rPr lang="en-US" dirty="0" smtClean="0"/>
              <a:t>    </a:t>
            </a:r>
            <a:r>
              <a:rPr lang="en-US" dirty="0" err="1" smtClean="0"/>
              <a:t>def</a:t>
            </a:r>
            <a:r>
              <a:rPr lang="en-US" dirty="0" smtClean="0"/>
              <a:t> </a:t>
            </a:r>
            <a:r>
              <a:rPr lang="en-US" dirty="0" err="1" smtClean="0"/>
              <a:t>is_displayed</a:t>
            </a:r>
            <a:r>
              <a:rPr lang="en-US" dirty="0" smtClean="0"/>
              <a:t>(self):</a:t>
            </a:r>
          </a:p>
          <a:p>
            <a:r>
              <a:rPr lang="en-US" dirty="0" smtClean="0"/>
              <a:t>        return </a:t>
            </a:r>
            <a:r>
              <a:rPr lang="en-US" dirty="0" err="1" smtClean="0"/>
              <a:t>self.player.role</a:t>
            </a:r>
            <a:r>
              <a:rPr lang="en-US" dirty="0" smtClean="0"/>
              <a:t>() == 'Proposer'</a:t>
            </a:r>
          </a:p>
          <a:p>
            <a:endParaRPr lang="en-US" dirty="0" smtClean="0"/>
          </a:p>
          <a:p>
            <a:r>
              <a:rPr lang="en-US" dirty="0" smtClean="0"/>
              <a:t>    </a:t>
            </a:r>
            <a:r>
              <a:rPr lang="en-US" dirty="0" err="1" smtClean="0"/>
              <a:t>def</a:t>
            </a:r>
            <a:r>
              <a:rPr lang="en-US" dirty="0" smtClean="0"/>
              <a:t> </a:t>
            </a:r>
            <a:r>
              <a:rPr lang="en-US" dirty="0" err="1" smtClean="0"/>
              <a:t>vars_for_template</a:t>
            </a:r>
            <a:r>
              <a:rPr lang="en-US" dirty="0" smtClean="0"/>
              <a:t>(self):</a:t>
            </a:r>
          </a:p>
          <a:p>
            <a:r>
              <a:rPr lang="en-US" dirty="0" smtClean="0"/>
              <a:t>        ...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class </a:t>
            </a:r>
            <a:r>
              <a:rPr lang="en-US" dirty="0" err="1" smtClean="0"/>
              <a:t>OfferWaitPage</a:t>
            </a:r>
            <a:r>
              <a:rPr lang="en-US" dirty="0" smtClean="0"/>
              <a:t>(</a:t>
            </a:r>
            <a:r>
              <a:rPr lang="en-US" dirty="0" err="1" smtClean="0"/>
              <a:t>WaitPage</a:t>
            </a:r>
            <a:r>
              <a:rPr lang="en-US" dirty="0" smtClean="0"/>
              <a:t>):</a:t>
            </a:r>
          </a:p>
          <a:p>
            <a:r>
              <a:rPr lang="en-US" dirty="0" smtClean="0"/>
              <a:t>    </a:t>
            </a:r>
            <a:r>
              <a:rPr lang="en-US" dirty="0" err="1" smtClean="0"/>
              <a:t>title_text</a:t>
            </a:r>
            <a:r>
              <a:rPr lang="en-US" dirty="0" smtClean="0"/>
              <a:t> = "You are Responder"</a:t>
            </a:r>
          </a:p>
          <a:p>
            <a:r>
              <a:rPr lang="en-US" dirty="0" smtClean="0"/>
              <a:t>    </a:t>
            </a:r>
            <a:r>
              <a:rPr lang="en-US" dirty="0" err="1" smtClean="0"/>
              <a:t>body_text</a:t>
            </a:r>
            <a:r>
              <a:rPr lang="en-US" dirty="0" smtClean="0"/>
              <a:t> = "Please wait while the Proposer decides how many tokens he \</a:t>
            </a:r>
          </a:p>
          <a:p>
            <a:r>
              <a:rPr lang="en-US" dirty="0" smtClean="0"/>
              <a:t>    or she will offer to you..."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class Accept(Page):</a:t>
            </a:r>
          </a:p>
          <a:p>
            <a:r>
              <a:rPr lang="en-US" dirty="0" smtClean="0"/>
              <a:t>    </a:t>
            </a:r>
            <a:r>
              <a:rPr lang="en-US" dirty="0" err="1" smtClean="0"/>
              <a:t>form_model</a:t>
            </a:r>
            <a:r>
              <a:rPr lang="en-US" dirty="0" smtClean="0"/>
              <a:t> = </a:t>
            </a:r>
            <a:r>
              <a:rPr lang="en-US" dirty="0" err="1" smtClean="0"/>
              <a:t>models.Group</a:t>
            </a:r>
            <a:endParaRPr lang="en-US" dirty="0" smtClean="0"/>
          </a:p>
          <a:p>
            <a:r>
              <a:rPr lang="en-US" dirty="0" smtClean="0"/>
              <a:t>    </a:t>
            </a:r>
            <a:r>
              <a:rPr lang="en-US" dirty="0" err="1" smtClean="0"/>
              <a:t>form_fields</a:t>
            </a:r>
            <a:r>
              <a:rPr lang="en-US" dirty="0" smtClean="0"/>
              <a:t> = ['accept']</a:t>
            </a:r>
          </a:p>
          <a:p>
            <a:endParaRPr lang="en-US" dirty="0" smtClean="0"/>
          </a:p>
          <a:p>
            <a:r>
              <a:rPr lang="en-US" dirty="0" smtClean="0"/>
              <a:t>    </a:t>
            </a:r>
            <a:r>
              <a:rPr lang="en-US" dirty="0" err="1" smtClean="0"/>
              <a:t>def</a:t>
            </a:r>
            <a:r>
              <a:rPr lang="en-US" dirty="0" smtClean="0"/>
              <a:t> </a:t>
            </a:r>
            <a:r>
              <a:rPr lang="en-US" dirty="0" err="1" smtClean="0"/>
              <a:t>is_displayed</a:t>
            </a:r>
            <a:r>
              <a:rPr lang="en-US" dirty="0" smtClean="0"/>
              <a:t>(self):</a:t>
            </a:r>
          </a:p>
          <a:p>
            <a:r>
              <a:rPr lang="en-US" dirty="0" smtClean="0"/>
              <a:t>        return </a:t>
            </a:r>
            <a:r>
              <a:rPr lang="en-US" dirty="0" err="1" smtClean="0"/>
              <a:t>self.player.role</a:t>
            </a:r>
            <a:r>
              <a:rPr lang="en-US" dirty="0" smtClean="0"/>
              <a:t>() == 'Responder'</a:t>
            </a:r>
          </a:p>
          <a:p>
            <a:endParaRPr lang="en-US" dirty="0" smtClean="0"/>
          </a:p>
          <a:p>
            <a:r>
              <a:rPr lang="en-US" dirty="0" smtClean="0"/>
              <a:t>    </a:t>
            </a:r>
            <a:r>
              <a:rPr lang="en-US" dirty="0" err="1" smtClean="0"/>
              <a:t>def</a:t>
            </a:r>
            <a:r>
              <a:rPr lang="en-US" dirty="0" smtClean="0"/>
              <a:t> </a:t>
            </a:r>
            <a:r>
              <a:rPr lang="en-US" dirty="0" err="1" smtClean="0"/>
              <a:t>vars_for_template</a:t>
            </a:r>
            <a:r>
              <a:rPr lang="en-US" dirty="0" smtClean="0"/>
              <a:t>(self):</a:t>
            </a:r>
          </a:p>
          <a:p>
            <a:r>
              <a:rPr lang="en-US" dirty="0" smtClean="0"/>
              <a:t>        return {'</a:t>
            </a:r>
            <a:r>
              <a:rPr lang="en-US" dirty="0" err="1" smtClean="0"/>
              <a:t>offer_text</a:t>
            </a:r>
            <a:r>
              <a:rPr lang="en-US" dirty="0" smtClean="0"/>
              <a:t>': "The Proposer offers you {} points. Would you like \</a:t>
            </a:r>
          </a:p>
          <a:p>
            <a:r>
              <a:rPr lang="en-US" dirty="0" smtClean="0"/>
              <a:t>         to accept or reject this </a:t>
            </a:r>
            <a:r>
              <a:rPr lang="en-US" dirty="0" err="1" smtClean="0"/>
              <a:t>offer?".format</a:t>
            </a:r>
            <a:r>
              <a:rPr lang="en-US" dirty="0" smtClean="0"/>
              <a:t>(</a:t>
            </a:r>
            <a:r>
              <a:rPr lang="en-US" dirty="0" err="1" smtClean="0"/>
              <a:t>self.group.offer</a:t>
            </a:r>
            <a:r>
              <a:rPr lang="en-US" dirty="0" smtClean="0"/>
              <a:t>)}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class </a:t>
            </a:r>
            <a:r>
              <a:rPr lang="en-US" dirty="0" err="1" smtClean="0"/>
              <a:t>ResultsWaitPage</a:t>
            </a:r>
            <a:r>
              <a:rPr lang="en-US" dirty="0" smtClean="0"/>
              <a:t>(</a:t>
            </a:r>
            <a:r>
              <a:rPr lang="en-US" dirty="0" err="1" smtClean="0"/>
              <a:t>WaitPage</a:t>
            </a:r>
            <a:r>
              <a:rPr lang="en-US" dirty="0" smtClean="0"/>
              <a:t>):</a:t>
            </a:r>
          </a:p>
          <a:p>
            <a:r>
              <a:rPr lang="en-US" dirty="0" smtClean="0"/>
              <a:t>    </a:t>
            </a:r>
            <a:r>
              <a:rPr lang="en-US" dirty="0" err="1" smtClean="0"/>
              <a:t>title_text</a:t>
            </a:r>
            <a:r>
              <a:rPr lang="en-US" dirty="0" smtClean="0"/>
              <a:t> = "You are Proposer"</a:t>
            </a:r>
          </a:p>
          <a:p>
            <a:r>
              <a:rPr lang="en-US" dirty="0" smtClean="0"/>
              <a:t>    </a:t>
            </a:r>
            <a:r>
              <a:rPr lang="en-US" dirty="0" err="1" smtClean="0"/>
              <a:t>body_text</a:t>
            </a:r>
            <a:r>
              <a:rPr lang="en-US" dirty="0" smtClean="0"/>
              <a:t> = "Please wait while the Responder decides about accepting \</a:t>
            </a:r>
          </a:p>
          <a:p>
            <a:r>
              <a:rPr lang="en-US" dirty="0" smtClean="0"/>
              <a:t>    or rejecting your offer..."</a:t>
            </a:r>
          </a:p>
          <a:p>
            <a:endParaRPr lang="en-US" dirty="0" smtClean="0"/>
          </a:p>
          <a:p>
            <a:r>
              <a:rPr lang="en-US" dirty="0" smtClean="0"/>
              <a:t>    </a:t>
            </a:r>
            <a:r>
              <a:rPr lang="en-US" dirty="0" err="1" smtClean="0"/>
              <a:t>def</a:t>
            </a:r>
            <a:r>
              <a:rPr lang="en-US" dirty="0" smtClean="0"/>
              <a:t> </a:t>
            </a:r>
            <a:r>
              <a:rPr lang="en-US" dirty="0" err="1" smtClean="0"/>
              <a:t>after_all_players_arrive</a:t>
            </a:r>
            <a:r>
              <a:rPr lang="en-US" dirty="0" smtClean="0"/>
              <a:t>(self):</a:t>
            </a:r>
          </a:p>
          <a:p>
            <a:r>
              <a:rPr lang="en-US" dirty="0" smtClean="0"/>
              <a:t>        </a:t>
            </a:r>
            <a:r>
              <a:rPr lang="en-US" dirty="0" err="1" smtClean="0"/>
              <a:t>self.group.set_payoffs</a:t>
            </a:r>
            <a:r>
              <a:rPr lang="en-US" dirty="0" smtClean="0"/>
              <a:t>()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class Results(Page):</a:t>
            </a:r>
          </a:p>
          <a:p>
            <a:r>
              <a:rPr lang="en-US" dirty="0" smtClean="0"/>
              <a:t>    </a:t>
            </a:r>
            <a:r>
              <a:rPr lang="en-US" dirty="0" err="1" smtClean="0"/>
              <a:t>def</a:t>
            </a:r>
            <a:r>
              <a:rPr lang="en-US" dirty="0" smtClean="0"/>
              <a:t> </a:t>
            </a:r>
            <a:r>
              <a:rPr lang="en-US" dirty="0" err="1" smtClean="0"/>
              <a:t>vars_for_template</a:t>
            </a:r>
            <a:r>
              <a:rPr lang="en-US" dirty="0" smtClean="0"/>
              <a:t>(self):</a:t>
            </a:r>
          </a:p>
          <a:p>
            <a:r>
              <a:rPr lang="en-US" dirty="0" smtClean="0"/>
              <a:t>        return {'accept': 'Accept' if </a:t>
            </a:r>
            <a:r>
              <a:rPr lang="en-US" dirty="0" err="1" smtClean="0"/>
              <a:t>self.group.accept</a:t>
            </a:r>
            <a:r>
              <a:rPr lang="en-US" dirty="0" smtClean="0"/>
              <a:t> else 'Reject'}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err="1" smtClean="0"/>
              <a:t>page_sequence</a:t>
            </a:r>
            <a:r>
              <a:rPr lang="en-US" dirty="0" smtClean="0"/>
              <a:t> = [</a:t>
            </a:r>
          </a:p>
          <a:p>
            <a:r>
              <a:rPr lang="en-US" dirty="0" smtClean="0"/>
              <a:t>    Intro,</a:t>
            </a:r>
          </a:p>
          <a:p>
            <a:r>
              <a:rPr lang="en-US" dirty="0" smtClean="0"/>
              <a:t>    Offer,</a:t>
            </a:r>
          </a:p>
          <a:p>
            <a:r>
              <a:rPr lang="en-US" dirty="0" smtClean="0"/>
              <a:t>    </a:t>
            </a:r>
            <a:r>
              <a:rPr lang="en-US" dirty="0" err="1" smtClean="0"/>
              <a:t>OfferWaitPage</a:t>
            </a:r>
            <a:r>
              <a:rPr lang="en-US" dirty="0" smtClean="0"/>
              <a:t>,</a:t>
            </a:r>
          </a:p>
          <a:p>
            <a:r>
              <a:rPr lang="en-US" dirty="0" smtClean="0"/>
              <a:t>    Accept,</a:t>
            </a:r>
          </a:p>
          <a:p>
            <a:r>
              <a:rPr lang="en-US" dirty="0" smtClean="0"/>
              <a:t>    </a:t>
            </a:r>
            <a:r>
              <a:rPr lang="en-US" dirty="0" err="1" smtClean="0"/>
              <a:t>ResultsWaitPage</a:t>
            </a:r>
            <a:r>
              <a:rPr lang="en-US" dirty="0" smtClean="0"/>
              <a:t>,</a:t>
            </a:r>
          </a:p>
          <a:p>
            <a:r>
              <a:rPr lang="en-US" dirty="0" smtClean="0"/>
              <a:t>    Results</a:t>
            </a:r>
          </a:p>
          <a:p>
            <a:r>
              <a:rPr lang="en-US" dirty="0" smtClean="0"/>
              <a:t>]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80A664-E849-174D-8654-985E02AE69AD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2809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from </a:t>
            </a:r>
            <a:r>
              <a:rPr lang="en-US" dirty="0" err="1" smtClean="0"/>
              <a:t>otree.api</a:t>
            </a:r>
            <a:r>
              <a:rPr lang="en-US" dirty="0" smtClean="0"/>
              <a:t> import Currency as c, </a:t>
            </a:r>
            <a:r>
              <a:rPr lang="en-US" dirty="0" err="1" smtClean="0"/>
              <a:t>currency_range</a:t>
            </a:r>
            <a:endParaRPr lang="en-US" dirty="0" smtClean="0"/>
          </a:p>
          <a:p>
            <a:r>
              <a:rPr lang="en-US" dirty="0" smtClean="0"/>
              <a:t>from . import models</a:t>
            </a:r>
          </a:p>
          <a:p>
            <a:r>
              <a:rPr lang="en-US" dirty="0" smtClean="0"/>
              <a:t>from ._</a:t>
            </a:r>
            <a:r>
              <a:rPr lang="en-US" dirty="0" err="1" smtClean="0"/>
              <a:t>builtin</a:t>
            </a:r>
            <a:r>
              <a:rPr lang="en-US" dirty="0" smtClean="0"/>
              <a:t> import Page, </a:t>
            </a:r>
            <a:r>
              <a:rPr lang="en-US" dirty="0" err="1" smtClean="0"/>
              <a:t>WaitPage</a:t>
            </a:r>
            <a:endParaRPr lang="en-US" dirty="0" smtClean="0"/>
          </a:p>
          <a:p>
            <a:r>
              <a:rPr lang="en-US" dirty="0" smtClean="0"/>
              <a:t>from .models import Constants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class Intro(Page):</a:t>
            </a:r>
          </a:p>
          <a:p>
            <a:r>
              <a:rPr lang="en-US" dirty="0" smtClean="0"/>
              <a:t>    pass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class Offer(Page):</a:t>
            </a:r>
          </a:p>
          <a:p>
            <a:r>
              <a:rPr lang="en-US" dirty="0" smtClean="0"/>
              <a:t>    </a:t>
            </a:r>
            <a:r>
              <a:rPr lang="en-US" dirty="0" err="1" smtClean="0"/>
              <a:t>form_model</a:t>
            </a:r>
            <a:r>
              <a:rPr lang="en-US" dirty="0" smtClean="0"/>
              <a:t> = </a:t>
            </a:r>
            <a:r>
              <a:rPr lang="en-US" dirty="0" err="1" smtClean="0"/>
              <a:t>models.Group</a:t>
            </a:r>
            <a:endParaRPr lang="en-US" dirty="0" smtClean="0"/>
          </a:p>
          <a:p>
            <a:r>
              <a:rPr lang="en-US" dirty="0" smtClean="0"/>
              <a:t>    </a:t>
            </a:r>
            <a:r>
              <a:rPr lang="en-US" dirty="0" err="1" smtClean="0"/>
              <a:t>form_fields</a:t>
            </a:r>
            <a:r>
              <a:rPr lang="en-US" dirty="0" smtClean="0"/>
              <a:t> = ['offer']</a:t>
            </a:r>
          </a:p>
          <a:p>
            <a:r>
              <a:rPr lang="en-US" dirty="0" smtClean="0"/>
              <a:t>    </a:t>
            </a:r>
          </a:p>
          <a:p>
            <a:r>
              <a:rPr lang="en-US" dirty="0" smtClean="0"/>
              <a:t>    </a:t>
            </a:r>
            <a:r>
              <a:rPr lang="en-US" dirty="0" err="1" smtClean="0"/>
              <a:t>def</a:t>
            </a:r>
            <a:r>
              <a:rPr lang="en-US" dirty="0" smtClean="0"/>
              <a:t> </a:t>
            </a:r>
            <a:r>
              <a:rPr lang="en-US" dirty="0" err="1" smtClean="0"/>
              <a:t>is_displayed</a:t>
            </a:r>
            <a:r>
              <a:rPr lang="en-US" dirty="0" smtClean="0"/>
              <a:t>(self):</a:t>
            </a:r>
          </a:p>
          <a:p>
            <a:r>
              <a:rPr lang="en-US" dirty="0" smtClean="0"/>
              <a:t>        return </a:t>
            </a:r>
            <a:r>
              <a:rPr lang="en-US" dirty="0" err="1" smtClean="0"/>
              <a:t>self.player.role</a:t>
            </a:r>
            <a:r>
              <a:rPr lang="en-US" dirty="0" smtClean="0"/>
              <a:t>() == 'Proposer'</a:t>
            </a:r>
          </a:p>
          <a:p>
            <a:endParaRPr lang="en-US" dirty="0" smtClean="0"/>
          </a:p>
          <a:p>
            <a:r>
              <a:rPr lang="en-US" dirty="0" smtClean="0"/>
              <a:t>    </a:t>
            </a:r>
            <a:r>
              <a:rPr lang="en-US" dirty="0" err="1" smtClean="0"/>
              <a:t>def</a:t>
            </a:r>
            <a:r>
              <a:rPr lang="en-US" dirty="0" smtClean="0"/>
              <a:t> </a:t>
            </a:r>
            <a:r>
              <a:rPr lang="en-US" dirty="0" err="1" smtClean="0"/>
              <a:t>vars_for_template</a:t>
            </a:r>
            <a:r>
              <a:rPr lang="en-US" dirty="0" smtClean="0"/>
              <a:t>(self):</a:t>
            </a:r>
          </a:p>
          <a:p>
            <a:r>
              <a:rPr lang="en-US" dirty="0" smtClean="0"/>
              <a:t>        ...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class </a:t>
            </a:r>
            <a:r>
              <a:rPr lang="en-US" dirty="0" err="1" smtClean="0"/>
              <a:t>OfferWaitPage</a:t>
            </a:r>
            <a:r>
              <a:rPr lang="en-US" dirty="0" smtClean="0"/>
              <a:t>(</a:t>
            </a:r>
            <a:r>
              <a:rPr lang="en-US" dirty="0" err="1" smtClean="0"/>
              <a:t>WaitPage</a:t>
            </a:r>
            <a:r>
              <a:rPr lang="en-US" dirty="0" smtClean="0"/>
              <a:t>):</a:t>
            </a:r>
          </a:p>
          <a:p>
            <a:r>
              <a:rPr lang="en-US" dirty="0" smtClean="0"/>
              <a:t>    </a:t>
            </a:r>
            <a:r>
              <a:rPr lang="en-US" dirty="0" err="1" smtClean="0"/>
              <a:t>title_text</a:t>
            </a:r>
            <a:r>
              <a:rPr lang="en-US" dirty="0" smtClean="0"/>
              <a:t> = "You are Responder"</a:t>
            </a:r>
          </a:p>
          <a:p>
            <a:r>
              <a:rPr lang="en-US" dirty="0" smtClean="0"/>
              <a:t>    </a:t>
            </a:r>
            <a:r>
              <a:rPr lang="en-US" dirty="0" err="1" smtClean="0"/>
              <a:t>body_text</a:t>
            </a:r>
            <a:r>
              <a:rPr lang="en-US" dirty="0" smtClean="0"/>
              <a:t> = "Please wait while the Proposer decides how many tokens he \</a:t>
            </a:r>
          </a:p>
          <a:p>
            <a:r>
              <a:rPr lang="en-US" dirty="0" smtClean="0"/>
              <a:t>    or she will offer to you..."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class Accept(Page):</a:t>
            </a:r>
          </a:p>
          <a:p>
            <a:r>
              <a:rPr lang="en-US" dirty="0" smtClean="0"/>
              <a:t>    </a:t>
            </a:r>
            <a:r>
              <a:rPr lang="en-US" dirty="0" err="1" smtClean="0"/>
              <a:t>form_model</a:t>
            </a:r>
            <a:r>
              <a:rPr lang="en-US" dirty="0" smtClean="0"/>
              <a:t> = </a:t>
            </a:r>
            <a:r>
              <a:rPr lang="en-US" dirty="0" err="1" smtClean="0"/>
              <a:t>models.Group</a:t>
            </a:r>
            <a:endParaRPr lang="en-US" dirty="0" smtClean="0"/>
          </a:p>
          <a:p>
            <a:r>
              <a:rPr lang="en-US" dirty="0" smtClean="0"/>
              <a:t>    </a:t>
            </a:r>
            <a:r>
              <a:rPr lang="en-US" dirty="0" err="1" smtClean="0"/>
              <a:t>form_fields</a:t>
            </a:r>
            <a:r>
              <a:rPr lang="en-US" dirty="0" smtClean="0"/>
              <a:t> = ['accept']</a:t>
            </a:r>
          </a:p>
          <a:p>
            <a:endParaRPr lang="en-US" dirty="0" smtClean="0"/>
          </a:p>
          <a:p>
            <a:r>
              <a:rPr lang="en-US" dirty="0" smtClean="0"/>
              <a:t>    </a:t>
            </a:r>
            <a:r>
              <a:rPr lang="en-US" dirty="0" err="1" smtClean="0"/>
              <a:t>def</a:t>
            </a:r>
            <a:r>
              <a:rPr lang="en-US" dirty="0" smtClean="0"/>
              <a:t> </a:t>
            </a:r>
            <a:r>
              <a:rPr lang="en-US" dirty="0" err="1" smtClean="0"/>
              <a:t>is_displayed</a:t>
            </a:r>
            <a:r>
              <a:rPr lang="en-US" dirty="0" smtClean="0"/>
              <a:t>(self):</a:t>
            </a:r>
          </a:p>
          <a:p>
            <a:r>
              <a:rPr lang="en-US" dirty="0" smtClean="0"/>
              <a:t>        return </a:t>
            </a:r>
            <a:r>
              <a:rPr lang="en-US" dirty="0" err="1" smtClean="0"/>
              <a:t>self.player.role</a:t>
            </a:r>
            <a:r>
              <a:rPr lang="en-US" dirty="0" smtClean="0"/>
              <a:t>() == 'Responder'</a:t>
            </a:r>
          </a:p>
          <a:p>
            <a:endParaRPr lang="en-US" dirty="0" smtClean="0"/>
          </a:p>
          <a:p>
            <a:r>
              <a:rPr lang="en-US" dirty="0" smtClean="0"/>
              <a:t>    </a:t>
            </a:r>
            <a:r>
              <a:rPr lang="en-US" dirty="0" err="1" smtClean="0"/>
              <a:t>def</a:t>
            </a:r>
            <a:r>
              <a:rPr lang="en-US" dirty="0" smtClean="0"/>
              <a:t> </a:t>
            </a:r>
            <a:r>
              <a:rPr lang="en-US" dirty="0" err="1" smtClean="0"/>
              <a:t>vars_for_template</a:t>
            </a:r>
            <a:r>
              <a:rPr lang="en-US" dirty="0" smtClean="0"/>
              <a:t>(self):</a:t>
            </a:r>
          </a:p>
          <a:p>
            <a:r>
              <a:rPr lang="en-US" dirty="0" smtClean="0"/>
              <a:t>        return {'</a:t>
            </a:r>
            <a:r>
              <a:rPr lang="en-US" dirty="0" err="1" smtClean="0"/>
              <a:t>offer_text</a:t>
            </a:r>
            <a:r>
              <a:rPr lang="en-US" dirty="0" smtClean="0"/>
              <a:t>': "The Proposer offers you {} points. Would you like \</a:t>
            </a:r>
          </a:p>
          <a:p>
            <a:r>
              <a:rPr lang="en-US" dirty="0" smtClean="0"/>
              <a:t>         to accept or reject this </a:t>
            </a:r>
            <a:r>
              <a:rPr lang="en-US" dirty="0" err="1" smtClean="0"/>
              <a:t>offer?".format</a:t>
            </a:r>
            <a:r>
              <a:rPr lang="en-US" dirty="0" smtClean="0"/>
              <a:t>(</a:t>
            </a:r>
            <a:r>
              <a:rPr lang="en-US" dirty="0" err="1" smtClean="0"/>
              <a:t>self.group.offer</a:t>
            </a:r>
            <a:r>
              <a:rPr lang="en-US" dirty="0" smtClean="0"/>
              <a:t>)}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class </a:t>
            </a:r>
            <a:r>
              <a:rPr lang="en-US" dirty="0" err="1" smtClean="0"/>
              <a:t>ResultsWaitPage</a:t>
            </a:r>
            <a:r>
              <a:rPr lang="en-US" dirty="0" smtClean="0"/>
              <a:t>(</a:t>
            </a:r>
            <a:r>
              <a:rPr lang="en-US" dirty="0" err="1" smtClean="0"/>
              <a:t>WaitPage</a:t>
            </a:r>
            <a:r>
              <a:rPr lang="en-US" dirty="0" smtClean="0"/>
              <a:t>):</a:t>
            </a:r>
          </a:p>
          <a:p>
            <a:r>
              <a:rPr lang="en-US" dirty="0" smtClean="0"/>
              <a:t>    </a:t>
            </a:r>
            <a:r>
              <a:rPr lang="en-US" dirty="0" err="1" smtClean="0"/>
              <a:t>title_text</a:t>
            </a:r>
            <a:r>
              <a:rPr lang="en-US" dirty="0" smtClean="0"/>
              <a:t> = "You are Proposer"</a:t>
            </a:r>
          </a:p>
          <a:p>
            <a:r>
              <a:rPr lang="en-US" dirty="0" smtClean="0"/>
              <a:t>    </a:t>
            </a:r>
            <a:r>
              <a:rPr lang="en-US" dirty="0" err="1" smtClean="0"/>
              <a:t>body_text</a:t>
            </a:r>
            <a:r>
              <a:rPr lang="en-US" dirty="0" smtClean="0"/>
              <a:t> = "Please wait while the Responder decides about accepting \</a:t>
            </a:r>
          </a:p>
          <a:p>
            <a:r>
              <a:rPr lang="en-US" dirty="0" smtClean="0"/>
              <a:t>    or rejecting your offer..."</a:t>
            </a:r>
          </a:p>
          <a:p>
            <a:endParaRPr lang="en-US" dirty="0" smtClean="0"/>
          </a:p>
          <a:p>
            <a:r>
              <a:rPr lang="en-US" dirty="0" smtClean="0"/>
              <a:t>    </a:t>
            </a:r>
            <a:r>
              <a:rPr lang="en-US" dirty="0" err="1" smtClean="0"/>
              <a:t>def</a:t>
            </a:r>
            <a:r>
              <a:rPr lang="en-US" dirty="0" smtClean="0"/>
              <a:t> </a:t>
            </a:r>
            <a:r>
              <a:rPr lang="en-US" dirty="0" err="1" smtClean="0"/>
              <a:t>after_all_players_arrive</a:t>
            </a:r>
            <a:r>
              <a:rPr lang="en-US" dirty="0" smtClean="0"/>
              <a:t>(self):</a:t>
            </a:r>
          </a:p>
          <a:p>
            <a:r>
              <a:rPr lang="en-US" dirty="0" smtClean="0"/>
              <a:t>        </a:t>
            </a:r>
            <a:r>
              <a:rPr lang="en-US" dirty="0" err="1" smtClean="0"/>
              <a:t>self.group.set_payoffs</a:t>
            </a:r>
            <a:r>
              <a:rPr lang="en-US" dirty="0" smtClean="0"/>
              <a:t>()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class Results(Page):</a:t>
            </a:r>
          </a:p>
          <a:p>
            <a:r>
              <a:rPr lang="en-US" dirty="0" smtClean="0"/>
              <a:t>    </a:t>
            </a:r>
            <a:r>
              <a:rPr lang="en-US" dirty="0" err="1" smtClean="0"/>
              <a:t>def</a:t>
            </a:r>
            <a:r>
              <a:rPr lang="en-US" dirty="0" smtClean="0"/>
              <a:t> </a:t>
            </a:r>
            <a:r>
              <a:rPr lang="en-US" dirty="0" err="1" smtClean="0"/>
              <a:t>vars_for_template</a:t>
            </a:r>
            <a:r>
              <a:rPr lang="en-US" dirty="0" smtClean="0"/>
              <a:t>(self):</a:t>
            </a:r>
          </a:p>
          <a:p>
            <a:r>
              <a:rPr lang="en-US" dirty="0" smtClean="0"/>
              <a:t>        return {'accept': 'Accept' if </a:t>
            </a:r>
            <a:r>
              <a:rPr lang="en-US" dirty="0" err="1" smtClean="0"/>
              <a:t>self.group.accept</a:t>
            </a:r>
            <a:r>
              <a:rPr lang="en-US" dirty="0" smtClean="0"/>
              <a:t> else 'Reject'}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err="1" smtClean="0"/>
              <a:t>page_sequence</a:t>
            </a:r>
            <a:r>
              <a:rPr lang="en-US" dirty="0" smtClean="0"/>
              <a:t> = [</a:t>
            </a:r>
          </a:p>
          <a:p>
            <a:r>
              <a:rPr lang="en-US" dirty="0" smtClean="0"/>
              <a:t>    Intro,</a:t>
            </a:r>
          </a:p>
          <a:p>
            <a:r>
              <a:rPr lang="en-US" dirty="0" smtClean="0"/>
              <a:t>    Offer,</a:t>
            </a:r>
          </a:p>
          <a:p>
            <a:r>
              <a:rPr lang="en-US" dirty="0" smtClean="0"/>
              <a:t>    </a:t>
            </a:r>
            <a:r>
              <a:rPr lang="en-US" dirty="0" err="1" smtClean="0"/>
              <a:t>OfferWaitPage</a:t>
            </a:r>
            <a:r>
              <a:rPr lang="en-US" dirty="0" smtClean="0"/>
              <a:t>,</a:t>
            </a:r>
          </a:p>
          <a:p>
            <a:r>
              <a:rPr lang="en-US" dirty="0" smtClean="0"/>
              <a:t>    Accept,</a:t>
            </a:r>
          </a:p>
          <a:p>
            <a:r>
              <a:rPr lang="en-US" dirty="0" smtClean="0"/>
              <a:t>    </a:t>
            </a:r>
            <a:r>
              <a:rPr lang="en-US" dirty="0" err="1" smtClean="0"/>
              <a:t>ResultsWaitPage</a:t>
            </a:r>
            <a:r>
              <a:rPr lang="en-US" dirty="0" smtClean="0"/>
              <a:t>,</a:t>
            </a:r>
          </a:p>
          <a:p>
            <a:r>
              <a:rPr lang="en-US" dirty="0" smtClean="0"/>
              <a:t>    Results</a:t>
            </a:r>
          </a:p>
          <a:p>
            <a:r>
              <a:rPr lang="en-US" dirty="0" smtClean="0"/>
              <a:t>]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80A664-E849-174D-8654-985E02AE69AD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4652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{% extends "global/</a:t>
            </a:r>
            <a:r>
              <a:rPr lang="en-US" dirty="0" err="1" smtClean="0"/>
              <a:t>Page.html</a:t>
            </a:r>
            <a:r>
              <a:rPr lang="en-US" dirty="0" smtClean="0"/>
              <a:t>" %}</a:t>
            </a:r>
          </a:p>
          <a:p>
            <a:r>
              <a:rPr lang="en-US" dirty="0" smtClean="0"/>
              <a:t>{% load </a:t>
            </a:r>
            <a:r>
              <a:rPr lang="en-US" dirty="0" err="1" smtClean="0"/>
              <a:t>staticfiles</a:t>
            </a:r>
            <a:r>
              <a:rPr lang="en-US" dirty="0" smtClean="0"/>
              <a:t> </a:t>
            </a:r>
            <a:r>
              <a:rPr lang="en-US" dirty="0" err="1" smtClean="0"/>
              <a:t>otree_tags</a:t>
            </a:r>
            <a:r>
              <a:rPr lang="en-US" dirty="0" smtClean="0"/>
              <a:t> %}</a:t>
            </a:r>
          </a:p>
          <a:p>
            <a:endParaRPr lang="en-US" dirty="0" smtClean="0"/>
          </a:p>
          <a:p>
            <a:r>
              <a:rPr lang="en-US" dirty="0" smtClean="0"/>
              <a:t>{% block title %}</a:t>
            </a:r>
          </a:p>
          <a:p>
            <a:r>
              <a:rPr lang="en-US" dirty="0" smtClean="0"/>
              <a:t>    Results</a:t>
            </a:r>
          </a:p>
          <a:p>
            <a:r>
              <a:rPr lang="en-US" dirty="0" smtClean="0"/>
              <a:t>{% </a:t>
            </a:r>
            <a:r>
              <a:rPr lang="en-US" dirty="0" err="1" smtClean="0"/>
              <a:t>endblock</a:t>
            </a:r>
            <a:r>
              <a:rPr lang="en-US" dirty="0" smtClean="0"/>
              <a:t> %}</a:t>
            </a:r>
          </a:p>
          <a:p>
            <a:endParaRPr lang="en-US" dirty="0" smtClean="0"/>
          </a:p>
          <a:p>
            <a:r>
              <a:rPr lang="en-US" dirty="0" smtClean="0"/>
              <a:t>{% block content %}</a:t>
            </a:r>
          </a:p>
          <a:p>
            <a:r>
              <a:rPr lang="en-US" dirty="0" smtClean="0"/>
              <a:t>&lt;table class="table table-striped table-hover"&gt;</a:t>
            </a:r>
          </a:p>
          <a:p>
            <a:r>
              <a:rPr lang="en-US" dirty="0" smtClean="0"/>
              <a:t>  &lt;</a:t>
            </a:r>
            <a:r>
              <a:rPr lang="en-US" dirty="0" err="1" smtClean="0"/>
              <a:t>tr</a:t>
            </a:r>
            <a:r>
              <a:rPr lang="en-US" dirty="0" smtClean="0"/>
              <a:t>&gt;</a:t>
            </a:r>
          </a:p>
          <a:p>
            <a:r>
              <a:rPr lang="en-US" dirty="0" smtClean="0"/>
              <a:t>      &lt;td&gt;Your role was:&lt;/td&gt;</a:t>
            </a:r>
          </a:p>
          <a:p>
            <a:r>
              <a:rPr lang="en-US" dirty="0" smtClean="0"/>
              <a:t>      &lt;td&gt;{{</a:t>
            </a:r>
            <a:r>
              <a:rPr lang="en-US" dirty="0" err="1" smtClean="0"/>
              <a:t>player.role</a:t>
            </a:r>
            <a:r>
              <a:rPr lang="en-US" dirty="0" smtClean="0"/>
              <a:t>}}&lt;/td&gt;</a:t>
            </a:r>
          </a:p>
          <a:p>
            <a:r>
              <a:rPr lang="en-US" dirty="0" smtClean="0"/>
              <a:t>  &lt;/</a:t>
            </a:r>
            <a:r>
              <a:rPr lang="en-US" dirty="0" err="1" smtClean="0"/>
              <a:t>tr</a:t>
            </a:r>
            <a:r>
              <a:rPr lang="en-US" dirty="0" smtClean="0"/>
              <a:t>&gt;</a:t>
            </a:r>
          </a:p>
          <a:p>
            <a:r>
              <a:rPr lang="en-US" dirty="0" smtClean="0"/>
              <a:t>  {% if </a:t>
            </a:r>
            <a:r>
              <a:rPr lang="en-US" dirty="0" err="1" smtClean="0"/>
              <a:t>player.role</a:t>
            </a:r>
            <a:r>
              <a:rPr lang="en-US" dirty="0" smtClean="0"/>
              <a:t> == "Proposer" %}</a:t>
            </a:r>
          </a:p>
          <a:p>
            <a:r>
              <a:rPr lang="en-US" dirty="0" smtClean="0"/>
              <a:t>  &lt;</a:t>
            </a:r>
            <a:r>
              <a:rPr lang="en-US" dirty="0" err="1" smtClean="0"/>
              <a:t>tr</a:t>
            </a:r>
            <a:r>
              <a:rPr lang="en-US" dirty="0" smtClean="0"/>
              <a:t>&gt;</a:t>
            </a:r>
          </a:p>
          <a:p>
            <a:r>
              <a:rPr lang="en-US" dirty="0" smtClean="0"/>
              <a:t>      &lt;td&gt;You offered:&lt;/td&gt;</a:t>
            </a:r>
          </a:p>
          <a:p>
            <a:r>
              <a:rPr lang="en-US" dirty="0" smtClean="0"/>
              <a:t>      &lt;td&gt;{{</a:t>
            </a:r>
            <a:r>
              <a:rPr lang="en-US" dirty="0" err="1" smtClean="0"/>
              <a:t>group.offer</a:t>
            </a:r>
            <a:r>
              <a:rPr lang="en-US" dirty="0" smtClean="0"/>
              <a:t>}}&lt;/td&gt;</a:t>
            </a:r>
          </a:p>
          <a:p>
            <a:r>
              <a:rPr lang="en-US" dirty="0" smtClean="0"/>
              <a:t>  &lt;/</a:t>
            </a:r>
            <a:r>
              <a:rPr lang="en-US" dirty="0" err="1" smtClean="0"/>
              <a:t>tr</a:t>
            </a:r>
            <a:r>
              <a:rPr lang="en-US" dirty="0" smtClean="0"/>
              <a:t>&gt;</a:t>
            </a:r>
          </a:p>
          <a:p>
            <a:r>
              <a:rPr lang="en-US" dirty="0" smtClean="0"/>
              <a:t>  &lt;</a:t>
            </a:r>
            <a:r>
              <a:rPr lang="en-US" dirty="0" err="1" smtClean="0"/>
              <a:t>tr</a:t>
            </a:r>
            <a:r>
              <a:rPr lang="en-US" dirty="0" smtClean="0"/>
              <a:t>&gt;</a:t>
            </a:r>
          </a:p>
          <a:p>
            <a:r>
              <a:rPr lang="en-US" dirty="0" smtClean="0"/>
              <a:t>      &lt;td&gt;Responder's decision:&lt;/td&gt;</a:t>
            </a:r>
          </a:p>
          <a:p>
            <a:r>
              <a:rPr lang="en-US" dirty="0" smtClean="0"/>
              <a:t>      &lt;td&gt;{{accept}}&lt;/td&gt;</a:t>
            </a:r>
          </a:p>
          <a:p>
            <a:r>
              <a:rPr lang="en-US" dirty="0" smtClean="0"/>
              <a:t>  &lt;/</a:t>
            </a:r>
            <a:r>
              <a:rPr lang="en-US" dirty="0" err="1" smtClean="0"/>
              <a:t>tr</a:t>
            </a:r>
            <a:r>
              <a:rPr lang="en-US" dirty="0" smtClean="0"/>
              <a:t>&gt;</a:t>
            </a:r>
          </a:p>
          <a:p>
            <a:r>
              <a:rPr lang="en-US" dirty="0" smtClean="0"/>
              <a:t>  {% else %}</a:t>
            </a:r>
          </a:p>
          <a:p>
            <a:r>
              <a:rPr lang="en-US" dirty="0" smtClean="0"/>
              <a:t>  &lt;</a:t>
            </a:r>
            <a:r>
              <a:rPr lang="en-US" dirty="0" err="1" smtClean="0"/>
              <a:t>tr</a:t>
            </a:r>
            <a:r>
              <a:rPr lang="en-US" dirty="0" smtClean="0"/>
              <a:t>&gt;</a:t>
            </a:r>
          </a:p>
          <a:p>
            <a:r>
              <a:rPr lang="en-US" dirty="0" smtClean="0"/>
              <a:t>      &lt;td&gt;Proposer offered to you:&lt;/td&gt;</a:t>
            </a:r>
          </a:p>
          <a:p>
            <a:r>
              <a:rPr lang="en-US" dirty="0" smtClean="0"/>
              <a:t>      &lt;td&gt;{{</a:t>
            </a:r>
            <a:r>
              <a:rPr lang="en-US" dirty="0" err="1" smtClean="0"/>
              <a:t>group.offer</a:t>
            </a:r>
            <a:r>
              <a:rPr lang="en-US" dirty="0" smtClean="0"/>
              <a:t>}}&lt;/td&gt;</a:t>
            </a:r>
          </a:p>
          <a:p>
            <a:r>
              <a:rPr lang="en-US" dirty="0" smtClean="0"/>
              <a:t>  &lt;/</a:t>
            </a:r>
            <a:r>
              <a:rPr lang="en-US" dirty="0" err="1" smtClean="0"/>
              <a:t>tr</a:t>
            </a:r>
            <a:r>
              <a:rPr lang="en-US" dirty="0" smtClean="0"/>
              <a:t>&gt;</a:t>
            </a:r>
          </a:p>
          <a:p>
            <a:r>
              <a:rPr lang="en-US" dirty="0" smtClean="0"/>
              <a:t>  &lt;</a:t>
            </a:r>
            <a:r>
              <a:rPr lang="en-US" dirty="0" err="1" smtClean="0"/>
              <a:t>tr</a:t>
            </a:r>
            <a:r>
              <a:rPr lang="en-US" dirty="0" smtClean="0"/>
              <a:t>&gt;</a:t>
            </a:r>
          </a:p>
          <a:p>
            <a:r>
              <a:rPr lang="en-US" dirty="0" smtClean="0"/>
              <a:t>      &lt;td&gt;Your decision:&lt;/td&gt;</a:t>
            </a:r>
          </a:p>
          <a:p>
            <a:r>
              <a:rPr lang="en-US" dirty="0" smtClean="0"/>
              <a:t>      &lt;td&gt;{{accept}}&lt;/td&gt;</a:t>
            </a:r>
          </a:p>
          <a:p>
            <a:r>
              <a:rPr lang="en-US" dirty="0" smtClean="0"/>
              <a:t>  &lt;/</a:t>
            </a:r>
            <a:r>
              <a:rPr lang="en-US" dirty="0" err="1" smtClean="0"/>
              <a:t>tr</a:t>
            </a:r>
            <a:r>
              <a:rPr lang="en-US" dirty="0" smtClean="0"/>
              <a:t>&gt;</a:t>
            </a:r>
          </a:p>
          <a:p>
            <a:r>
              <a:rPr lang="en-US" dirty="0" smtClean="0"/>
              <a:t>  {% </a:t>
            </a:r>
            <a:r>
              <a:rPr lang="en-US" dirty="0" err="1" smtClean="0"/>
              <a:t>endif</a:t>
            </a:r>
            <a:r>
              <a:rPr lang="en-US" dirty="0" smtClean="0"/>
              <a:t> %}</a:t>
            </a:r>
          </a:p>
          <a:p>
            <a:r>
              <a:rPr lang="en-US" dirty="0" smtClean="0"/>
              <a:t>  &lt;</a:t>
            </a:r>
            <a:r>
              <a:rPr lang="en-US" dirty="0" err="1" smtClean="0"/>
              <a:t>tr</a:t>
            </a:r>
            <a:r>
              <a:rPr lang="en-US" dirty="0" smtClean="0"/>
              <a:t>&gt;</a:t>
            </a:r>
          </a:p>
          <a:p>
            <a:r>
              <a:rPr lang="en-US" dirty="0" smtClean="0"/>
              <a:t>      &lt;td&gt;Your final payoff:&lt;/td&gt;</a:t>
            </a:r>
          </a:p>
          <a:p>
            <a:endParaRPr lang="en-US" dirty="0" smtClean="0"/>
          </a:p>
          <a:p>
            <a:r>
              <a:rPr lang="en-US" dirty="0" smtClean="0"/>
              <a:t>      &lt;td&gt;{{</a:t>
            </a:r>
            <a:r>
              <a:rPr lang="en-US" dirty="0" err="1" smtClean="0"/>
              <a:t>player.payoff</a:t>
            </a:r>
            <a:r>
              <a:rPr lang="en-US" dirty="0" smtClean="0"/>
              <a:t>}}&lt;/td&gt;</a:t>
            </a:r>
          </a:p>
          <a:p>
            <a:endParaRPr lang="en-US" dirty="0" smtClean="0"/>
          </a:p>
          <a:p>
            <a:r>
              <a:rPr lang="en-US" dirty="0" smtClean="0"/>
              <a:t>  &lt;/</a:t>
            </a:r>
            <a:r>
              <a:rPr lang="en-US" dirty="0" err="1" smtClean="0"/>
              <a:t>tr</a:t>
            </a:r>
            <a:r>
              <a:rPr lang="en-US" dirty="0" smtClean="0"/>
              <a:t>&gt;</a:t>
            </a:r>
          </a:p>
          <a:p>
            <a:r>
              <a:rPr lang="en-US" dirty="0" smtClean="0"/>
              <a:t>&lt;/table&gt;</a:t>
            </a:r>
          </a:p>
          <a:p>
            <a:r>
              <a:rPr lang="en-US" dirty="0" smtClean="0"/>
              <a:t>{% </a:t>
            </a:r>
            <a:r>
              <a:rPr lang="en-US" dirty="0" err="1" smtClean="0"/>
              <a:t>next_button</a:t>
            </a:r>
            <a:r>
              <a:rPr lang="en-US" dirty="0" smtClean="0"/>
              <a:t> %}</a:t>
            </a:r>
          </a:p>
          <a:p>
            <a:endParaRPr lang="en-US" dirty="0" smtClean="0"/>
          </a:p>
          <a:p>
            <a:r>
              <a:rPr lang="en-US" dirty="0" smtClean="0"/>
              <a:t>{% </a:t>
            </a:r>
            <a:r>
              <a:rPr lang="en-US" dirty="0" err="1" smtClean="0"/>
              <a:t>endblock</a:t>
            </a:r>
            <a:r>
              <a:rPr lang="en-US" dirty="0" smtClean="0"/>
              <a:t> %}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80A664-E849-174D-8654-985E02AE69AD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8982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{% extends "global/</a:t>
            </a:r>
            <a:r>
              <a:rPr lang="en-US" dirty="0" err="1" smtClean="0"/>
              <a:t>Page.html</a:t>
            </a:r>
            <a:r>
              <a:rPr lang="en-US" dirty="0" smtClean="0"/>
              <a:t>" %}</a:t>
            </a:r>
          </a:p>
          <a:p>
            <a:r>
              <a:rPr lang="en-US" dirty="0" smtClean="0"/>
              <a:t>{% load </a:t>
            </a:r>
            <a:r>
              <a:rPr lang="en-US" dirty="0" err="1" smtClean="0"/>
              <a:t>staticfiles</a:t>
            </a:r>
            <a:r>
              <a:rPr lang="en-US" dirty="0" smtClean="0"/>
              <a:t> </a:t>
            </a:r>
            <a:r>
              <a:rPr lang="en-US" dirty="0" err="1" smtClean="0"/>
              <a:t>otree_tags</a:t>
            </a:r>
            <a:r>
              <a:rPr lang="en-US" dirty="0" smtClean="0"/>
              <a:t> %}</a:t>
            </a:r>
          </a:p>
          <a:p>
            <a:endParaRPr lang="en-US" dirty="0" smtClean="0"/>
          </a:p>
          <a:p>
            <a:r>
              <a:rPr lang="en-US" dirty="0" smtClean="0"/>
              <a:t>{% block title %}</a:t>
            </a:r>
          </a:p>
          <a:p>
            <a:r>
              <a:rPr lang="en-US" dirty="0" smtClean="0"/>
              <a:t>    Results</a:t>
            </a:r>
          </a:p>
          <a:p>
            <a:r>
              <a:rPr lang="en-US" dirty="0" smtClean="0"/>
              <a:t>{% </a:t>
            </a:r>
            <a:r>
              <a:rPr lang="en-US" dirty="0" err="1" smtClean="0"/>
              <a:t>endblock</a:t>
            </a:r>
            <a:r>
              <a:rPr lang="en-US" dirty="0" smtClean="0"/>
              <a:t> %}</a:t>
            </a:r>
          </a:p>
          <a:p>
            <a:endParaRPr lang="en-US" dirty="0" smtClean="0"/>
          </a:p>
          <a:p>
            <a:r>
              <a:rPr lang="en-US" dirty="0" smtClean="0"/>
              <a:t>{% block content %}</a:t>
            </a:r>
          </a:p>
          <a:p>
            <a:r>
              <a:rPr lang="en-US" dirty="0" smtClean="0"/>
              <a:t>&lt;table class="table table-striped table-hover"&gt;</a:t>
            </a:r>
          </a:p>
          <a:p>
            <a:r>
              <a:rPr lang="en-US" dirty="0" smtClean="0"/>
              <a:t>  &lt;</a:t>
            </a:r>
            <a:r>
              <a:rPr lang="en-US" dirty="0" err="1" smtClean="0"/>
              <a:t>tr</a:t>
            </a:r>
            <a:r>
              <a:rPr lang="en-US" dirty="0" smtClean="0"/>
              <a:t>&gt;</a:t>
            </a:r>
          </a:p>
          <a:p>
            <a:r>
              <a:rPr lang="en-US" dirty="0" smtClean="0"/>
              <a:t>      &lt;td&gt;Your role was:&lt;/td&gt;</a:t>
            </a:r>
          </a:p>
          <a:p>
            <a:r>
              <a:rPr lang="en-US" dirty="0" smtClean="0"/>
              <a:t>      &lt;td&gt;{{</a:t>
            </a:r>
            <a:r>
              <a:rPr lang="en-US" dirty="0" err="1" smtClean="0"/>
              <a:t>player.role</a:t>
            </a:r>
            <a:r>
              <a:rPr lang="en-US" dirty="0" smtClean="0"/>
              <a:t>}}&lt;/td&gt;</a:t>
            </a:r>
          </a:p>
          <a:p>
            <a:r>
              <a:rPr lang="en-US" dirty="0" smtClean="0"/>
              <a:t>  &lt;/</a:t>
            </a:r>
            <a:r>
              <a:rPr lang="en-US" dirty="0" err="1" smtClean="0"/>
              <a:t>tr</a:t>
            </a:r>
            <a:r>
              <a:rPr lang="en-US" dirty="0" smtClean="0"/>
              <a:t>&gt;</a:t>
            </a:r>
          </a:p>
          <a:p>
            <a:r>
              <a:rPr lang="en-US" dirty="0" smtClean="0"/>
              <a:t>  {% if </a:t>
            </a:r>
            <a:r>
              <a:rPr lang="en-US" dirty="0" err="1" smtClean="0"/>
              <a:t>player.role</a:t>
            </a:r>
            <a:r>
              <a:rPr lang="en-US" dirty="0" smtClean="0"/>
              <a:t> == "Proposer" %}</a:t>
            </a:r>
          </a:p>
          <a:p>
            <a:r>
              <a:rPr lang="en-US" dirty="0" smtClean="0"/>
              <a:t>  &lt;</a:t>
            </a:r>
            <a:r>
              <a:rPr lang="en-US" dirty="0" err="1" smtClean="0"/>
              <a:t>tr</a:t>
            </a:r>
            <a:r>
              <a:rPr lang="en-US" dirty="0" smtClean="0"/>
              <a:t>&gt;</a:t>
            </a:r>
          </a:p>
          <a:p>
            <a:r>
              <a:rPr lang="en-US" dirty="0" smtClean="0"/>
              <a:t>      &lt;td&gt;You offered:&lt;/td&gt;</a:t>
            </a:r>
          </a:p>
          <a:p>
            <a:r>
              <a:rPr lang="en-US" dirty="0" smtClean="0"/>
              <a:t>      &lt;td&gt;{{</a:t>
            </a:r>
            <a:r>
              <a:rPr lang="en-US" dirty="0" err="1" smtClean="0"/>
              <a:t>group.offer</a:t>
            </a:r>
            <a:r>
              <a:rPr lang="en-US" dirty="0" smtClean="0"/>
              <a:t>}}&lt;/td&gt;</a:t>
            </a:r>
          </a:p>
          <a:p>
            <a:r>
              <a:rPr lang="en-US" dirty="0" smtClean="0"/>
              <a:t>  &lt;/</a:t>
            </a:r>
            <a:r>
              <a:rPr lang="en-US" dirty="0" err="1" smtClean="0"/>
              <a:t>tr</a:t>
            </a:r>
            <a:r>
              <a:rPr lang="en-US" dirty="0" smtClean="0"/>
              <a:t>&gt;</a:t>
            </a:r>
          </a:p>
          <a:p>
            <a:r>
              <a:rPr lang="en-US" dirty="0" smtClean="0"/>
              <a:t>  &lt;</a:t>
            </a:r>
            <a:r>
              <a:rPr lang="en-US" dirty="0" err="1" smtClean="0"/>
              <a:t>tr</a:t>
            </a:r>
            <a:r>
              <a:rPr lang="en-US" dirty="0" smtClean="0"/>
              <a:t>&gt;</a:t>
            </a:r>
          </a:p>
          <a:p>
            <a:r>
              <a:rPr lang="en-US" dirty="0" smtClean="0"/>
              <a:t>      &lt;td&gt;Responder's decision:&lt;/td&gt;</a:t>
            </a:r>
          </a:p>
          <a:p>
            <a:r>
              <a:rPr lang="en-US" dirty="0" smtClean="0"/>
              <a:t>      &lt;td&gt;{{accept}}&lt;/td&gt;</a:t>
            </a:r>
          </a:p>
          <a:p>
            <a:r>
              <a:rPr lang="en-US" dirty="0" smtClean="0"/>
              <a:t>  &lt;/</a:t>
            </a:r>
            <a:r>
              <a:rPr lang="en-US" dirty="0" err="1" smtClean="0"/>
              <a:t>tr</a:t>
            </a:r>
            <a:r>
              <a:rPr lang="en-US" dirty="0" smtClean="0"/>
              <a:t>&gt;</a:t>
            </a:r>
          </a:p>
          <a:p>
            <a:r>
              <a:rPr lang="en-US" dirty="0" smtClean="0"/>
              <a:t>  {% else %}</a:t>
            </a:r>
          </a:p>
          <a:p>
            <a:r>
              <a:rPr lang="en-US" dirty="0" smtClean="0"/>
              <a:t>  &lt;</a:t>
            </a:r>
            <a:r>
              <a:rPr lang="en-US" dirty="0" err="1" smtClean="0"/>
              <a:t>tr</a:t>
            </a:r>
            <a:r>
              <a:rPr lang="en-US" dirty="0" smtClean="0"/>
              <a:t>&gt;</a:t>
            </a:r>
          </a:p>
          <a:p>
            <a:r>
              <a:rPr lang="en-US" dirty="0" smtClean="0"/>
              <a:t>      &lt;td&gt;Proposer offered to you:&lt;/td&gt;</a:t>
            </a:r>
          </a:p>
          <a:p>
            <a:r>
              <a:rPr lang="en-US" dirty="0" smtClean="0"/>
              <a:t>      &lt;td&gt;{{</a:t>
            </a:r>
            <a:r>
              <a:rPr lang="en-US" dirty="0" err="1" smtClean="0"/>
              <a:t>group.offer</a:t>
            </a:r>
            <a:r>
              <a:rPr lang="en-US" dirty="0" smtClean="0"/>
              <a:t>}}&lt;/td&gt;</a:t>
            </a:r>
          </a:p>
          <a:p>
            <a:r>
              <a:rPr lang="en-US" dirty="0" smtClean="0"/>
              <a:t>  &lt;/</a:t>
            </a:r>
            <a:r>
              <a:rPr lang="en-US" dirty="0" err="1" smtClean="0"/>
              <a:t>tr</a:t>
            </a:r>
            <a:r>
              <a:rPr lang="en-US" dirty="0" smtClean="0"/>
              <a:t>&gt;</a:t>
            </a:r>
          </a:p>
          <a:p>
            <a:r>
              <a:rPr lang="en-US" dirty="0" smtClean="0"/>
              <a:t>  &lt;</a:t>
            </a:r>
            <a:r>
              <a:rPr lang="en-US" dirty="0" err="1" smtClean="0"/>
              <a:t>tr</a:t>
            </a:r>
            <a:r>
              <a:rPr lang="en-US" dirty="0" smtClean="0"/>
              <a:t>&gt;</a:t>
            </a:r>
          </a:p>
          <a:p>
            <a:r>
              <a:rPr lang="en-US" dirty="0" smtClean="0"/>
              <a:t>      &lt;td&gt;Your decision:&lt;/td&gt;</a:t>
            </a:r>
          </a:p>
          <a:p>
            <a:r>
              <a:rPr lang="en-US" dirty="0" smtClean="0"/>
              <a:t>      &lt;td&gt;{{accept}}&lt;/td&gt;</a:t>
            </a:r>
          </a:p>
          <a:p>
            <a:r>
              <a:rPr lang="en-US" dirty="0" smtClean="0"/>
              <a:t>  &lt;/</a:t>
            </a:r>
            <a:r>
              <a:rPr lang="en-US" dirty="0" err="1" smtClean="0"/>
              <a:t>tr</a:t>
            </a:r>
            <a:r>
              <a:rPr lang="en-US" dirty="0" smtClean="0"/>
              <a:t>&gt;</a:t>
            </a:r>
          </a:p>
          <a:p>
            <a:r>
              <a:rPr lang="en-US" dirty="0" smtClean="0"/>
              <a:t>  {% </a:t>
            </a:r>
            <a:r>
              <a:rPr lang="en-US" dirty="0" err="1" smtClean="0"/>
              <a:t>endif</a:t>
            </a:r>
            <a:r>
              <a:rPr lang="en-US" dirty="0" smtClean="0"/>
              <a:t> %}</a:t>
            </a:r>
          </a:p>
          <a:p>
            <a:r>
              <a:rPr lang="en-US" dirty="0" smtClean="0"/>
              <a:t>  &lt;</a:t>
            </a:r>
            <a:r>
              <a:rPr lang="en-US" dirty="0" err="1" smtClean="0"/>
              <a:t>tr</a:t>
            </a:r>
            <a:r>
              <a:rPr lang="en-US" dirty="0" smtClean="0"/>
              <a:t>&gt;</a:t>
            </a:r>
          </a:p>
          <a:p>
            <a:r>
              <a:rPr lang="en-US" dirty="0" smtClean="0"/>
              <a:t>      &lt;td&gt;Your final payoff:&lt;/td&gt;</a:t>
            </a:r>
          </a:p>
          <a:p>
            <a:endParaRPr lang="en-US" dirty="0" smtClean="0"/>
          </a:p>
          <a:p>
            <a:r>
              <a:rPr lang="en-US" dirty="0" smtClean="0"/>
              <a:t>      &lt;td&gt;{{</a:t>
            </a:r>
            <a:r>
              <a:rPr lang="en-US" dirty="0" err="1" smtClean="0"/>
              <a:t>player.payoff</a:t>
            </a:r>
            <a:r>
              <a:rPr lang="en-US" dirty="0" smtClean="0"/>
              <a:t>}}&lt;/td&gt;</a:t>
            </a:r>
          </a:p>
          <a:p>
            <a:endParaRPr lang="en-US" dirty="0" smtClean="0"/>
          </a:p>
          <a:p>
            <a:r>
              <a:rPr lang="en-US" dirty="0" smtClean="0"/>
              <a:t>  &lt;/</a:t>
            </a:r>
            <a:r>
              <a:rPr lang="en-US" dirty="0" err="1" smtClean="0"/>
              <a:t>tr</a:t>
            </a:r>
            <a:r>
              <a:rPr lang="en-US" dirty="0" smtClean="0"/>
              <a:t>&gt;</a:t>
            </a:r>
          </a:p>
          <a:p>
            <a:r>
              <a:rPr lang="en-US" dirty="0" smtClean="0"/>
              <a:t>&lt;/table&gt;</a:t>
            </a:r>
          </a:p>
          <a:p>
            <a:r>
              <a:rPr lang="en-US" dirty="0" smtClean="0"/>
              <a:t>{% </a:t>
            </a:r>
            <a:r>
              <a:rPr lang="en-US" dirty="0" err="1" smtClean="0"/>
              <a:t>next_button</a:t>
            </a:r>
            <a:r>
              <a:rPr lang="en-US" dirty="0" smtClean="0"/>
              <a:t> %}</a:t>
            </a:r>
          </a:p>
          <a:p>
            <a:endParaRPr lang="en-US" dirty="0" smtClean="0"/>
          </a:p>
          <a:p>
            <a:r>
              <a:rPr lang="en-US" dirty="0" smtClean="0"/>
              <a:t>{% </a:t>
            </a:r>
            <a:r>
              <a:rPr lang="en-US" dirty="0" err="1" smtClean="0"/>
              <a:t>endblock</a:t>
            </a:r>
            <a:r>
              <a:rPr lang="en-US" dirty="0" smtClean="0"/>
              <a:t> %}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80A664-E849-174D-8654-985E02AE69AD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5598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07CBDF-7C4A-2741-8AB5-0876DAA854D8}" type="datetimeFigureOut">
              <a:rPr lang="en-US" smtClean="0"/>
              <a:t>4/3/17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80042-1572-C54F-A560-0761149587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703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07CBDF-7C4A-2741-8AB5-0876DAA854D8}" type="datetimeFigureOut">
              <a:rPr lang="en-US" smtClean="0"/>
              <a:t>4/3/17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80042-1572-C54F-A560-0761149587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622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07CBDF-7C4A-2741-8AB5-0876DAA854D8}" type="datetimeFigureOut">
              <a:rPr lang="en-US" smtClean="0"/>
              <a:t>4/3/17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80042-1572-C54F-A560-0761149587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664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07CBDF-7C4A-2741-8AB5-0876DAA854D8}" type="datetimeFigureOut">
              <a:rPr lang="en-US" smtClean="0"/>
              <a:t>4/3/17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80042-1572-C54F-A560-0761149587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1279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07CBDF-7C4A-2741-8AB5-0876DAA854D8}" type="datetimeFigureOut">
              <a:rPr lang="en-US" smtClean="0"/>
              <a:t>4/3/17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80042-1572-C54F-A560-0761149587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731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07CBDF-7C4A-2741-8AB5-0876DAA854D8}" type="datetimeFigureOut">
              <a:rPr lang="en-US" smtClean="0"/>
              <a:t>4/3/17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80042-1572-C54F-A560-0761149587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770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07CBDF-7C4A-2741-8AB5-0876DAA854D8}" type="datetimeFigureOut">
              <a:rPr lang="en-US" smtClean="0"/>
              <a:t>4/3/17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80042-1572-C54F-A560-0761149587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9421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07CBDF-7C4A-2741-8AB5-0876DAA854D8}" type="datetimeFigureOut">
              <a:rPr lang="en-US" smtClean="0"/>
              <a:t>4/3/17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80042-1572-C54F-A560-0761149587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979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07CBDF-7C4A-2741-8AB5-0876DAA854D8}" type="datetimeFigureOut">
              <a:rPr lang="en-US" smtClean="0"/>
              <a:t>4/3/17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80042-1572-C54F-A560-0761149587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1813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07CBDF-7C4A-2741-8AB5-0876DAA854D8}" type="datetimeFigureOut">
              <a:rPr lang="en-US" smtClean="0"/>
              <a:t>4/3/17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80042-1572-C54F-A560-0761149587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9441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07CBDF-7C4A-2741-8AB5-0876DAA854D8}" type="datetimeFigureOut">
              <a:rPr lang="en-US" smtClean="0"/>
              <a:t>4/3/17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80042-1572-C54F-A560-0761149587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8207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Montserrat" charset="0"/>
                <a:ea typeface="Montserrat" charset="0"/>
                <a:cs typeface="Montserrat" charset="0"/>
              </a:defRPr>
            </a:lvl1pPr>
          </a:lstStyle>
          <a:p>
            <a:fld id="{B607CBDF-7C4A-2741-8AB5-0876DAA854D8}" type="datetimeFigureOut">
              <a:rPr lang="en-US" smtClean="0"/>
              <a:pPr/>
              <a:t>4/3/17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Montserrat" charset="0"/>
                <a:ea typeface="Montserrat" charset="0"/>
                <a:cs typeface="Montserrat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Montserrat" charset="0"/>
                <a:ea typeface="Montserrat" charset="0"/>
                <a:cs typeface="Montserrat" charset="0"/>
              </a:defRPr>
            </a:lvl1pPr>
          </a:lstStyle>
          <a:p>
            <a:fld id="{2F080042-1572-C54F-A560-0761149587C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6644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Montserrat" charset="0"/>
          <a:ea typeface="Montserrat" charset="0"/>
          <a:cs typeface="Montserrat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b="0" i="0" kern="1200">
          <a:solidFill>
            <a:schemeClr val="tx1"/>
          </a:solidFill>
          <a:latin typeface="Aleo Light" charset="0"/>
          <a:ea typeface="Aleo Light" charset="0"/>
          <a:cs typeface="Aleo Light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b="0" i="0" kern="1200">
          <a:solidFill>
            <a:schemeClr val="tx1"/>
          </a:solidFill>
          <a:latin typeface="Aleo Light" charset="0"/>
          <a:ea typeface="Aleo Light" charset="0"/>
          <a:cs typeface="Aleo Light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b="0" i="0" kern="1200">
          <a:solidFill>
            <a:schemeClr val="tx1"/>
          </a:solidFill>
          <a:latin typeface="Aleo Light" charset="0"/>
          <a:ea typeface="Aleo Light" charset="0"/>
          <a:cs typeface="Aleo Light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Aleo Light" charset="0"/>
          <a:ea typeface="Aleo Light" charset="0"/>
          <a:cs typeface="Aleo Light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Aleo Light" charset="0"/>
          <a:ea typeface="Aleo Light" charset="0"/>
          <a:cs typeface="Aleo Ligh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Relationship Id="rId3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hapkovski/mainz" TargetMode="External"/><Relationship Id="rId4" Type="http://schemas.openxmlformats.org/officeDocument/2006/relationships/hyperlink" Target="mailto:chapkovski@gmail.com" TargetMode="External"/><Relationship Id="rId5" Type="http://schemas.openxmlformats.org/officeDocument/2006/relationships/hyperlink" Target="https://groups.google.com/forum/#!forum/otree" TargetMode="External"/><Relationship Id="rId1" Type="http://schemas.openxmlformats.org/officeDocument/2006/relationships/slideLayout" Target="../slideLayouts/slideLayout6.xml"/><Relationship Id="rId2" Type="http://schemas.openxmlformats.org/officeDocument/2006/relationships/hyperlink" Target="http://bit.ly/otree-mainz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127.0.0.1:8000/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tif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1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2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7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3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3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0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4" Type="http://schemas.openxmlformats.org/officeDocument/2006/relationships/image" Target="../media/image26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4" Type="http://schemas.openxmlformats.org/officeDocument/2006/relationships/image" Target="../media/image11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17133" y="1039956"/>
            <a:ext cx="9144000" cy="4849091"/>
          </a:xfrm>
        </p:spPr>
        <p:txBody>
          <a:bodyPr anchor="ctr"/>
          <a:lstStyle/>
          <a:p>
            <a:r>
              <a:rPr lang="en-US" b="1" dirty="0" smtClean="0">
                <a:latin typeface="Montserrat" charset="0"/>
                <a:ea typeface="Montserrat" charset="0"/>
                <a:cs typeface="Montserrat" charset="0"/>
              </a:rPr>
              <a:t/>
            </a:r>
            <a:br>
              <a:rPr lang="en-US" b="1" dirty="0" smtClean="0">
                <a:latin typeface="Montserrat" charset="0"/>
                <a:ea typeface="Montserrat" charset="0"/>
                <a:cs typeface="Montserrat" charset="0"/>
              </a:rPr>
            </a:br>
            <a:r>
              <a:rPr lang="en-US" dirty="0"/>
              <a:t/>
            </a:r>
            <a:br>
              <a:rPr lang="en-US" dirty="0"/>
            </a:br>
            <a:r>
              <a:rPr lang="en-US" b="1" dirty="0" err="1" smtClean="0">
                <a:latin typeface="Montserrat" charset="0"/>
                <a:ea typeface="Montserrat" charset="0"/>
                <a:cs typeface="Montserrat" charset="0"/>
              </a:rPr>
              <a:t>oTree</a:t>
            </a:r>
            <a:r>
              <a:rPr lang="en-US" b="1" dirty="0" smtClean="0">
                <a:latin typeface="Montserrat" charset="0"/>
                <a:ea typeface="Montserrat" charset="0"/>
                <a:cs typeface="Montserrat" charset="0"/>
              </a:rPr>
              <a:t>: day 1</a:t>
            </a:r>
            <a:endParaRPr lang="en-US" b="1" dirty="0"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17133" y="5569383"/>
            <a:ext cx="9144000" cy="832802"/>
          </a:xfrm>
        </p:spPr>
        <p:txBody>
          <a:bodyPr anchor="b">
            <a:noAutofit/>
          </a:bodyPr>
          <a:lstStyle/>
          <a:p>
            <a:r>
              <a:rPr lang="en-US" sz="3000" b="1" dirty="0" err="1" smtClean="0">
                <a:latin typeface="Montserrat" charset="0"/>
                <a:ea typeface="Montserrat" charset="0"/>
                <a:cs typeface="Montserrat" charset="0"/>
              </a:rPr>
              <a:t>Filipp</a:t>
            </a:r>
            <a:r>
              <a:rPr lang="en-US" sz="3000" b="1" dirty="0" smtClean="0">
                <a:latin typeface="Montserrat" charset="0"/>
                <a:ea typeface="Montserrat" charset="0"/>
                <a:cs typeface="Montserrat" charset="0"/>
              </a:rPr>
              <a:t> Chapkovski</a:t>
            </a:r>
          </a:p>
          <a:p>
            <a:r>
              <a:rPr lang="en-US" sz="3000" b="1" smtClean="0">
                <a:latin typeface="Montserrat" charset="0"/>
                <a:ea typeface="Montserrat" charset="0"/>
                <a:cs typeface="Montserrat" charset="0"/>
              </a:rPr>
              <a:t>April </a:t>
            </a:r>
            <a:r>
              <a:rPr lang="en-US" sz="3000" b="1" smtClean="0">
                <a:latin typeface="Montserrat" charset="0"/>
                <a:ea typeface="Montserrat" charset="0"/>
                <a:cs typeface="Montserrat" charset="0"/>
              </a:rPr>
              <a:t>3, </a:t>
            </a:r>
            <a:r>
              <a:rPr lang="en-US" sz="3000" b="1" dirty="0" smtClean="0">
                <a:latin typeface="Montserrat" charset="0"/>
                <a:ea typeface="Montserrat" charset="0"/>
                <a:cs typeface="Montserrat" charset="0"/>
              </a:rPr>
              <a:t>2017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4249" y="1771591"/>
            <a:ext cx="3589769" cy="20701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1044" y="277234"/>
            <a:ext cx="1296178" cy="1288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240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General structure: </a:t>
            </a:r>
            <a:r>
              <a:rPr lang="en-US" dirty="0" err="1" smtClean="0"/>
              <a:t>models.py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500" dirty="0" smtClean="0">
                <a:latin typeface="Consolas" charset="0"/>
                <a:ea typeface="Consolas" charset="0"/>
                <a:cs typeface="Consolas" charset="0"/>
              </a:rPr>
              <a:t>import *</a:t>
            </a:r>
          </a:p>
          <a:p>
            <a:r>
              <a:rPr lang="en-US" sz="3500" dirty="0" smtClean="0">
                <a:latin typeface="Consolas" charset="0"/>
                <a:ea typeface="Consolas" charset="0"/>
                <a:cs typeface="Consolas" charset="0"/>
              </a:rPr>
              <a:t>constants</a:t>
            </a:r>
          </a:p>
          <a:p>
            <a:r>
              <a:rPr lang="en-US" sz="3500" dirty="0" smtClean="0">
                <a:latin typeface="Consolas" charset="0"/>
                <a:ea typeface="Consolas" charset="0"/>
                <a:cs typeface="Consolas" charset="0"/>
              </a:rPr>
              <a:t>three tables:</a:t>
            </a:r>
          </a:p>
          <a:p>
            <a:pPr lvl="1"/>
            <a:r>
              <a:rPr lang="en-US" sz="3500" dirty="0" err="1" smtClean="0">
                <a:latin typeface="Consolas" charset="0"/>
                <a:ea typeface="Consolas" charset="0"/>
                <a:cs typeface="Consolas" charset="0"/>
              </a:rPr>
              <a:t>Subsession</a:t>
            </a:r>
            <a:endParaRPr lang="en-US" sz="3500" dirty="0" smtClean="0">
              <a:latin typeface="Consolas" charset="0"/>
              <a:ea typeface="Consolas" charset="0"/>
              <a:cs typeface="Consolas" charset="0"/>
            </a:endParaRPr>
          </a:p>
          <a:p>
            <a:pPr lvl="1"/>
            <a:r>
              <a:rPr lang="en-US" sz="3500" dirty="0" smtClean="0">
                <a:latin typeface="Consolas" charset="0"/>
                <a:ea typeface="Consolas" charset="0"/>
                <a:cs typeface="Consolas" charset="0"/>
              </a:rPr>
              <a:t>Group</a:t>
            </a:r>
          </a:p>
          <a:p>
            <a:pPr lvl="1"/>
            <a:r>
              <a:rPr lang="en-US" sz="3500" dirty="0" smtClean="0">
                <a:latin typeface="Consolas" charset="0"/>
                <a:ea typeface="Consolas" charset="0"/>
                <a:cs typeface="Consolas" charset="0"/>
              </a:rPr>
              <a:t>Player</a:t>
            </a:r>
          </a:p>
        </p:txBody>
      </p:sp>
    </p:spTree>
    <p:extLst>
      <p:ext uri="{BB962C8B-B14F-4D97-AF65-F5344CB8AC3E}">
        <p14:creationId xmlns:p14="http://schemas.microsoft.com/office/powerpoint/2010/main" val="1605532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General structure: </a:t>
            </a:r>
            <a:r>
              <a:rPr lang="en-US" dirty="0" err="1" smtClean="0"/>
              <a:t>views.py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3500" dirty="0" smtClean="0">
                <a:latin typeface="Consolas" charset="0"/>
                <a:ea typeface="Consolas" charset="0"/>
                <a:cs typeface="Consolas" charset="0"/>
              </a:rPr>
              <a:t>import *</a:t>
            </a:r>
          </a:p>
          <a:p>
            <a:pPr>
              <a:lnSpc>
                <a:spcPct val="150000"/>
              </a:lnSpc>
            </a:pPr>
            <a:r>
              <a:rPr lang="en-US" sz="3500" dirty="0" smtClean="0">
                <a:latin typeface="Consolas" charset="0"/>
                <a:ea typeface="Consolas" charset="0"/>
                <a:cs typeface="Consolas" charset="0"/>
              </a:rPr>
              <a:t>Page declarations</a:t>
            </a:r>
          </a:p>
          <a:p>
            <a:pPr>
              <a:lnSpc>
                <a:spcPct val="150000"/>
              </a:lnSpc>
            </a:pPr>
            <a:r>
              <a:rPr lang="en-US" sz="3500" dirty="0" err="1" smtClean="0">
                <a:latin typeface="Consolas" charset="0"/>
                <a:ea typeface="Consolas" charset="0"/>
                <a:cs typeface="Consolas" charset="0"/>
              </a:rPr>
              <a:t>page_sequence</a:t>
            </a:r>
            <a:endParaRPr lang="en-US" sz="3500" dirty="0" smtClean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2076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Guess game: planning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player has an endowment. </a:t>
            </a:r>
          </a:p>
          <a:p>
            <a:r>
              <a:rPr lang="en-US" dirty="0" smtClean="0"/>
              <a:t>Random number is generated within certain limits</a:t>
            </a:r>
          </a:p>
          <a:p>
            <a:r>
              <a:rPr lang="en-US" dirty="0" smtClean="0"/>
              <a:t>A player has to guess. The closer is the </a:t>
            </a:r>
            <a:r>
              <a:rPr lang="en-US" dirty="0" err="1" smtClean="0"/>
              <a:t>guyess</a:t>
            </a:r>
            <a:r>
              <a:rPr lang="en-US" dirty="0" smtClean="0"/>
              <a:t> to a real number the larger is the profit. </a:t>
            </a:r>
          </a:p>
          <a:p>
            <a:r>
              <a:rPr lang="en-US" dirty="0" smtClean="0"/>
              <a:t>Two fields: what is guessed, and a player’s decision</a:t>
            </a:r>
          </a:p>
          <a:p>
            <a:r>
              <a:rPr lang="en-US" dirty="0" smtClean="0"/>
              <a:t>Three screens:</a:t>
            </a:r>
          </a:p>
          <a:p>
            <a:pPr lvl="1"/>
            <a:r>
              <a:rPr lang="en-US" dirty="0" smtClean="0"/>
              <a:t>Intro: instructions</a:t>
            </a:r>
          </a:p>
          <a:p>
            <a:pPr lvl="1"/>
            <a:r>
              <a:rPr lang="en-US" dirty="0" smtClean="0"/>
              <a:t>Decision with instructions</a:t>
            </a:r>
          </a:p>
          <a:p>
            <a:pPr lvl="1"/>
            <a:r>
              <a:rPr lang="en-US" dirty="0" smtClean="0"/>
              <a:t>Results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9906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Guess </a:t>
            </a:r>
            <a:r>
              <a:rPr lang="en-US" dirty="0" smtClean="0"/>
              <a:t>game: screen 1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r="55937"/>
          <a:stretch/>
        </p:blipFill>
        <p:spPr>
          <a:xfrm>
            <a:off x="3526971" y="1690688"/>
            <a:ext cx="5372100" cy="4222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514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Guess game: screen </a:t>
            </a:r>
            <a:r>
              <a:rPr lang="en-US" dirty="0" smtClean="0"/>
              <a:t>2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3650" y="1690688"/>
            <a:ext cx="7124700" cy="515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770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Guess game: screen </a:t>
            </a:r>
            <a:r>
              <a:rPr lang="en-US" dirty="0" smtClean="0"/>
              <a:t>3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2300" y="2028372"/>
            <a:ext cx="5867400" cy="345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02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Guess game - 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base"/>
            <a:r>
              <a:rPr lang="en-US" dirty="0" smtClean="0"/>
              <a:t>Creating new fields:</a:t>
            </a:r>
          </a:p>
          <a:p>
            <a:pPr marL="0" indent="0" fontAlgn="base">
              <a:buNone/>
            </a:pP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Field_Name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=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models.IntegerField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()</a:t>
            </a:r>
          </a:p>
          <a:p>
            <a:pPr fontAlgn="base"/>
            <a:r>
              <a:rPr lang="en-US" dirty="0" smtClean="0"/>
              <a:t>Options:</a:t>
            </a:r>
          </a:p>
          <a:p>
            <a:pPr marL="0" indent="0" fontAlgn="base">
              <a:buNone/>
            </a:pP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Field_Name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=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models.IntegerField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endParaRPr lang="ru-RU" dirty="0" smtClean="0">
              <a:latin typeface="Consolas" charset="0"/>
              <a:ea typeface="Consolas" charset="0"/>
              <a:cs typeface="Consolas" charset="0"/>
            </a:endParaRPr>
          </a:p>
          <a:p>
            <a:pPr marL="6350000" indent="0" fontAlgn="base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max=</a:t>
            </a:r>
            <a:r>
              <a:rPr lang="mr-IN" dirty="0" smtClean="0"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,</a:t>
            </a:r>
          </a:p>
          <a:p>
            <a:pPr marL="6350000" indent="0" fontAlgn="base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min=</a:t>
            </a:r>
            <a:r>
              <a:rPr lang="mr-IN" dirty="0" smtClean="0"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,</a:t>
            </a:r>
          </a:p>
          <a:p>
            <a:pPr marL="6350000" indent="0" fontAlgn="base">
              <a:buNone/>
            </a:pP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verbose_name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mr-IN" dirty="0" smtClean="0"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,)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fontAlgn="base"/>
            <a:endParaRPr lang="en-US" dirty="0" smtClean="0"/>
          </a:p>
          <a:p>
            <a:pPr fontAlgn="base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776767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Guess game: Models. Result: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fontAlgn="base">
              <a:buNone/>
            </a:pPr>
            <a:r>
              <a:rPr lang="mr-IN" sz="1800" dirty="0" err="1">
                <a:latin typeface="Consolas" charset="0"/>
                <a:ea typeface="Consolas" charset="0"/>
                <a:cs typeface="Consolas" charset="0"/>
              </a:rPr>
              <a:t>class</a:t>
            </a:r>
            <a:r>
              <a:rPr lang="mr-IN" sz="18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mr-IN" sz="1800" dirty="0" err="1">
                <a:latin typeface="Consolas" charset="0"/>
                <a:ea typeface="Consolas" charset="0"/>
                <a:cs typeface="Consolas" charset="0"/>
              </a:rPr>
              <a:t>Player</a:t>
            </a:r>
            <a:r>
              <a:rPr lang="mr-IN" sz="18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mr-IN" sz="1800" dirty="0" err="1">
                <a:latin typeface="Consolas" charset="0"/>
                <a:ea typeface="Consolas" charset="0"/>
                <a:cs typeface="Consolas" charset="0"/>
              </a:rPr>
              <a:t>BasePlayer</a:t>
            </a:r>
            <a:r>
              <a:rPr lang="mr-IN" sz="1800" dirty="0">
                <a:latin typeface="Consolas" charset="0"/>
                <a:ea typeface="Consolas" charset="0"/>
                <a:cs typeface="Consolas" charset="0"/>
              </a:rPr>
              <a:t>):</a:t>
            </a:r>
          </a:p>
          <a:p>
            <a:pPr marL="0" indent="0" fontAlgn="base">
              <a:buNone/>
            </a:pPr>
            <a:r>
              <a:rPr lang="mr-IN" sz="1800" dirty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mr-IN" sz="1800" dirty="0" err="1">
                <a:latin typeface="Consolas" charset="0"/>
                <a:ea typeface="Consolas" charset="0"/>
                <a:cs typeface="Consolas" charset="0"/>
              </a:rPr>
              <a:t>toguess</a:t>
            </a:r>
            <a:r>
              <a:rPr lang="mr-IN" sz="1800" dirty="0">
                <a:latin typeface="Consolas" charset="0"/>
                <a:ea typeface="Consolas" charset="0"/>
                <a:cs typeface="Consolas" charset="0"/>
              </a:rPr>
              <a:t> = </a:t>
            </a:r>
            <a:r>
              <a:rPr lang="mr-IN" sz="1800" dirty="0" err="1">
                <a:latin typeface="Consolas" charset="0"/>
                <a:ea typeface="Consolas" charset="0"/>
                <a:cs typeface="Consolas" charset="0"/>
              </a:rPr>
              <a:t>models.IntegerField</a:t>
            </a:r>
            <a:r>
              <a:rPr lang="mr-IN" sz="18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mr-IN" sz="1800" dirty="0" err="1">
                <a:latin typeface="Consolas" charset="0"/>
                <a:ea typeface="Consolas" charset="0"/>
                <a:cs typeface="Consolas" charset="0"/>
              </a:rPr>
              <a:t>min</a:t>
            </a:r>
            <a:r>
              <a:rPr lang="mr-IN" sz="1800" dirty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mr-IN" sz="1800" dirty="0" err="1">
                <a:latin typeface="Consolas" charset="0"/>
                <a:ea typeface="Consolas" charset="0"/>
                <a:cs typeface="Consolas" charset="0"/>
              </a:rPr>
              <a:t>Constants.minguess</a:t>
            </a:r>
            <a:r>
              <a:rPr lang="mr-IN" sz="1800" dirty="0">
                <a:latin typeface="Consolas" charset="0"/>
                <a:ea typeface="Consolas" charset="0"/>
                <a:cs typeface="Consolas" charset="0"/>
              </a:rPr>
              <a:t>,</a:t>
            </a:r>
          </a:p>
          <a:p>
            <a:pPr marL="0" indent="0" fontAlgn="base">
              <a:buNone/>
            </a:pPr>
            <a:r>
              <a:rPr lang="mr-IN" sz="1800" dirty="0">
                <a:latin typeface="Consolas" charset="0"/>
                <a:ea typeface="Consolas" charset="0"/>
                <a:cs typeface="Consolas" charset="0"/>
              </a:rPr>
              <a:t>                                  </a:t>
            </a:r>
            <a:r>
              <a:rPr lang="mr-IN" sz="1800" dirty="0" err="1">
                <a:latin typeface="Consolas" charset="0"/>
                <a:ea typeface="Consolas" charset="0"/>
                <a:cs typeface="Consolas" charset="0"/>
              </a:rPr>
              <a:t>max</a:t>
            </a:r>
            <a:r>
              <a:rPr lang="mr-IN" sz="1800" dirty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mr-IN" sz="1800" dirty="0" err="1">
                <a:latin typeface="Consolas" charset="0"/>
                <a:ea typeface="Consolas" charset="0"/>
                <a:cs typeface="Consolas" charset="0"/>
              </a:rPr>
              <a:t>Constants.maxguess</a:t>
            </a:r>
            <a:r>
              <a:rPr lang="mr-IN" sz="1800" dirty="0">
                <a:latin typeface="Consolas" charset="0"/>
                <a:ea typeface="Consolas" charset="0"/>
                <a:cs typeface="Consolas" charset="0"/>
              </a:rPr>
              <a:t>,</a:t>
            </a:r>
          </a:p>
          <a:p>
            <a:pPr marL="0" indent="0" fontAlgn="base">
              <a:buNone/>
            </a:pPr>
            <a:r>
              <a:rPr lang="mr-IN" sz="1800" dirty="0">
                <a:latin typeface="Consolas" charset="0"/>
                <a:ea typeface="Consolas" charset="0"/>
                <a:cs typeface="Consolas" charset="0"/>
              </a:rPr>
              <a:t>          </a:t>
            </a:r>
            <a:r>
              <a:rPr lang="mr-IN" sz="1800" dirty="0" smtClean="0">
                <a:latin typeface="Consolas" charset="0"/>
                <a:ea typeface="Consolas" charset="0"/>
                <a:cs typeface="Consolas" charset="0"/>
              </a:rPr>
              <a:t>                        </a:t>
            </a:r>
            <a:r>
              <a:rPr lang="mr-IN" sz="1800" dirty="0" err="1">
                <a:latin typeface="Consolas" charset="0"/>
                <a:ea typeface="Consolas" charset="0"/>
                <a:cs typeface="Consolas" charset="0"/>
              </a:rPr>
              <a:t>doc</a:t>
            </a:r>
            <a:r>
              <a:rPr lang="mr-IN" sz="1800" dirty="0">
                <a:latin typeface="Consolas" charset="0"/>
                <a:ea typeface="Consolas" charset="0"/>
                <a:cs typeface="Consolas" charset="0"/>
              </a:rPr>
              <a:t>='</a:t>
            </a:r>
            <a:r>
              <a:rPr lang="mr-IN" sz="1800" dirty="0" err="1">
                <a:latin typeface="Consolas" charset="0"/>
                <a:ea typeface="Consolas" charset="0"/>
                <a:cs typeface="Consolas" charset="0"/>
              </a:rPr>
              <a:t>random</a:t>
            </a:r>
            <a:r>
              <a:rPr lang="mr-IN" sz="18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mr-IN" sz="1800" dirty="0" err="1">
                <a:latin typeface="Consolas" charset="0"/>
                <a:ea typeface="Consolas" charset="0"/>
                <a:cs typeface="Consolas" charset="0"/>
              </a:rPr>
              <a:t>number</a:t>
            </a:r>
            <a:r>
              <a:rPr lang="mr-IN" sz="18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mr-IN" sz="1800" dirty="0" err="1">
                <a:latin typeface="Consolas" charset="0"/>
                <a:ea typeface="Consolas" charset="0"/>
                <a:cs typeface="Consolas" charset="0"/>
              </a:rPr>
              <a:t>for</a:t>
            </a:r>
            <a:r>
              <a:rPr lang="mr-IN" sz="18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mr-IN" sz="1800" dirty="0" err="1">
                <a:latin typeface="Consolas" charset="0"/>
                <a:ea typeface="Consolas" charset="0"/>
                <a:cs typeface="Consolas" charset="0"/>
              </a:rPr>
              <a:t>a</a:t>
            </a:r>
            <a:r>
              <a:rPr lang="mr-IN" sz="18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mr-IN" sz="1800" dirty="0" err="1">
                <a:latin typeface="Consolas" charset="0"/>
                <a:ea typeface="Consolas" charset="0"/>
                <a:cs typeface="Consolas" charset="0"/>
              </a:rPr>
              <a:t>player</a:t>
            </a:r>
            <a:r>
              <a:rPr lang="mr-IN" sz="1800" dirty="0">
                <a:latin typeface="Consolas" charset="0"/>
                <a:ea typeface="Consolas" charset="0"/>
                <a:cs typeface="Consolas" charset="0"/>
              </a:rPr>
              <a:t> to </a:t>
            </a:r>
            <a:r>
              <a:rPr lang="mr-IN" sz="1800" dirty="0" err="1">
                <a:latin typeface="Consolas" charset="0"/>
                <a:ea typeface="Consolas" charset="0"/>
                <a:cs typeface="Consolas" charset="0"/>
              </a:rPr>
              <a:t>guess</a:t>
            </a:r>
            <a:r>
              <a:rPr lang="mr-IN" sz="1800" dirty="0">
                <a:latin typeface="Consolas" charset="0"/>
                <a:ea typeface="Consolas" charset="0"/>
                <a:cs typeface="Consolas" charset="0"/>
              </a:rPr>
              <a:t>')</a:t>
            </a:r>
          </a:p>
          <a:p>
            <a:pPr marL="0" indent="0" fontAlgn="base">
              <a:buNone/>
            </a:pPr>
            <a:r>
              <a:rPr lang="mr-IN" sz="1800" dirty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mr-IN" sz="1800" dirty="0" err="1">
                <a:latin typeface="Consolas" charset="0"/>
                <a:ea typeface="Consolas" charset="0"/>
                <a:cs typeface="Consolas" charset="0"/>
              </a:rPr>
              <a:t>guess</a:t>
            </a:r>
            <a:r>
              <a:rPr lang="mr-IN" sz="1800" dirty="0">
                <a:latin typeface="Consolas" charset="0"/>
                <a:ea typeface="Consolas" charset="0"/>
                <a:cs typeface="Consolas" charset="0"/>
              </a:rPr>
              <a:t> = </a:t>
            </a:r>
            <a:r>
              <a:rPr lang="mr-IN" sz="1800" dirty="0" err="1">
                <a:latin typeface="Consolas" charset="0"/>
                <a:ea typeface="Consolas" charset="0"/>
                <a:cs typeface="Consolas" charset="0"/>
              </a:rPr>
              <a:t>models.IntegerField</a:t>
            </a:r>
            <a:r>
              <a:rPr lang="mr-IN" sz="18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mr-IN" sz="1800" dirty="0" err="1">
                <a:latin typeface="Consolas" charset="0"/>
                <a:ea typeface="Consolas" charset="0"/>
                <a:cs typeface="Consolas" charset="0"/>
              </a:rPr>
              <a:t>min</a:t>
            </a:r>
            <a:r>
              <a:rPr lang="mr-IN" sz="1800" dirty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mr-IN" sz="1800" dirty="0" err="1">
                <a:latin typeface="Consolas" charset="0"/>
                <a:ea typeface="Consolas" charset="0"/>
                <a:cs typeface="Consolas" charset="0"/>
              </a:rPr>
              <a:t>Constants.minguess</a:t>
            </a:r>
            <a:r>
              <a:rPr lang="mr-IN" sz="1800" dirty="0">
                <a:latin typeface="Consolas" charset="0"/>
                <a:ea typeface="Consolas" charset="0"/>
                <a:cs typeface="Consolas" charset="0"/>
              </a:rPr>
              <a:t>,</a:t>
            </a:r>
          </a:p>
          <a:p>
            <a:pPr marL="0" indent="0" fontAlgn="base">
              <a:buNone/>
            </a:pPr>
            <a:r>
              <a:rPr lang="mr-IN" sz="1800" dirty="0">
                <a:latin typeface="Consolas" charset="0"/>
                <a:ea typeface="Consolas" charset="0"/>
                <a:cs typeface="Consolas" charset="0"/>
              </a:rPr>
              <a:t>                                </a:t>
            </a:r>
            <a:r>
              <a:rPr lang="mr-IN" sz="1800" dirty="0" err="1">
                <a:latin typeface="Consolas" charset="0"/>
                <a:ea typeface="Consolas" charset="0"/>
                <a:cs typeface="Consolas" charset="0"/>
              </a:rPr>
              <a:t>max</a:t>
            </a:r>
            <a:r>
              <a:rPr lang="mr-IN" sz="1800" dirty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mr-IN" sz="1800" dirty="0" err="1">
                <a:latin typeface="Consolas" charset="0"/>
                <a:ea typeface="Consolas" charset="0"/>
                <a:cs typeface="Consolas" charset="0"/>
              </a:rPr>
              <a:t>Constants.maxguess</a:t>
            </a:r>
            <a:r>
              <a:rPr lang="mr-IN" sz="1800" dirty="0">
                <a:latin typeface="Consolas" charset="0"/>
                <a:ea typeface="Consolas" charset="0"/>
                <a:cs typeface="Consolas" charset="0"/>
              </a:rPr>
              <a:t>,</a:t>
            </a:r>
          </a:p>
          <a:p>
            <a:pPr marL="0" indent="0" fontAlgn="base">
              <a:buNone/>
            </a:pPr>
            <a:r>
              <a:rPr lang="mr-IN" sz="1800" dirty="0">
                <a:latin typeface="Consolas" charset="0"/>
                <a:ea typeface="Consolas" charset="0"/>
                <a:cs typeface="Consolas" charset="0"/>
              </a:rPr>
              <a:t>                                </a:t>
            </a:r>
            <a:r>
              <a:rPr lang="mr-IN" sz="1800" dirty="0" err="1">
                <a:latin typeface="Consolas" charset="0"/>
                <a:ea typeface="Consolas" charset="0"/>
                <a:cs typeface="Consolas" charset="0"/>
              </a:rPr>
              <a:t>verbose_name</a:t>
            </a:r>
            <a:r>
              <a:rPr lang="mr-IN" sz="1800" dirty="0">
                <a:latin typeface="Consolas" charset="0"/>
                <a:ea typeface="Consolas" charset="0"/>
                <a:cs typeface="Consolas" charset="0"/>
              </a:rPr>
              <a:t>="</a:t>
            </a:r>
            <a:r>
              <a:rPr lang="mr-IN" sz="1800" dirty="0" err="1">
                <a:latin typeface="Consolas" charset="0"/>
                <a:ea typeface="Consolas" charset="0"/>
                <a:cs typeface="Consolas" charset="0"/>
              </a:rPr>
              <a:t>Please</a:t>
            </a:r>
            <a:r>
              <a:rPr lang="mr-IN" sz="1800" dirty="0">
                <a:latin typeface="Consolas" charset="0"/>
                <a:ea typeface="Consolas" charset="0"/>
                <a:cs typeface="Consolas" charset="0"/>
              </a:rPr>
              <a:t>, </a:t>
            </a:r>
            <a:r>
              <a:rPr lang="mr-IN" sz="1800" dirty="0" err="1">
                <a:latin typeface="Consolas" charset="0"/>
                <a:ea typeface="Consolas" charset="0"/>
                <a:cs typeface="Consolas" charset="0"/>
              </a:rPr>
              <a:t>insert</a:t>
            </a:r>
            <a:r>
              <a:rPr lang="mr-IN" sz="1800" dirty="0">
                <a:latin typeface="Consolas" charset="0"/>
                <a:ea typeface="Consolas" charset="0"/>
                <a:cs typeface="Consolas" charset="0"/>
              </a:rPr>
              <a:t> \</a:t>
            </a:r>
          </a:p>
          <a:p>
            <a:pPr marL="0" indent="0" fontAlgn="base">
              <a:buNone/>
            </a:pPr>
            <a:r>
              <a:rPr lang="mr-IN" sz="1800" dirty="0">
                <a:latin typeface="Consolas" charset="0"/>
                <a:ea typeface="Consolas" charset="0"/>
                <a:cs typeface="Consolas" charset="0"/>
              </a:rPr>
              <a:t>                                </a:t>
            </a:r>
            <a:r>
              <a:rPr lang="mr-IN" sz="1800" dirty="0" err="1">
                <a:latin typeface="Consolas" charset="0"/>
                <a:ea typeface="Consolas" charset="0"/>
                <a:cs typeface="Consolas" charset="0"/>
              </a:rPr>
              <a:t>any</a:t>
            </a:r>
            <a:r>
              <a:rPr lang="mr-IN" sz="18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mr-IN" sz="1800" dirty="0" err="1">
                <a:latin typeface="Consolas" charset="0"/>
                <a:ea typeface="Consolas" charset="0"/>
                <a:cs typeface="Consolas" charset="0"/>
              </a:rPr>
              <a:t>number</a:t>
            </a:r>
            <a:r>
              <a:rPr lang="mr-IN" sz="18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mr-IN" sz="1800" dirty="0" err="1">
                <a:latin typeface="Consolas" charset="0"/>
                <a:ea typeface="Consolas" charset="0"/>
                <a:cs typeface="Consolas" charset="0"/>
              </a:rPr>
              <a:t>from</a:t>
            </a:r>
            <a:r>
              <a:rPr lang="mr-IN" sz="1800" dirty="0">
                <a:latin typeface="Consolas" charset="0"/>
                <a:ea typeface="Consolas" charset="0"/>
                <a:cs typeface="Consolas" charset="0"/>
              </a:rPr>
              <a:t> {} to \</a:t>
            </a:r>
          </a:p>
          <a:p>
            <a:pPr marL="0" indent="0" fontAlgn="base">
              <a:buNone/>
            </a:pPr>
            <a:r>
              <a:rPr lang="mr-IN" sz="1800" dirty="0">
                <a:latin typeface="Consolas" charset="0"/>
                <a:ea typeface="Consolas" charset="0"/>
                <a:cs typeface="Consolas" charset="0"/>
              </a:rPr>
              <a:t>                                 {}".</a:t>
            </a:r>
            <a:r>
              <a:rPr lang="mr-IN" sz="1800" dirty="0" err="1">
                <a:latin typeface="Consolas" charset="0"/>
                <a:ea typeface="Consolas" charset="0"/>
                <a:cs typeface="Consolas" charset="0"/>
              </a:rPr>
              <a:t>format</a:t>
            </a:r>
            <a:r>
              <a:rPr lang="mr-IN" sz="18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mr-IN" sz="1800" dirty="0" err="1">
                <a:latin typeface="Consolas" charset="0"/>
                <a:ea typeface="Consolas" charset="0"/>
                <a:cs typeface="Consolas" charset="0"/>
              </a:rPr>
              <a:t>Constants.minguess</a:t>
            </a:r>
            <a:r>
              <a:rPr lang="mr-IN" sz="1800" dirty="0">
                <a:latin typeface="Consolas" charset="0"/>
                <a:ea typeface="Consolas" charset="0"/>
                <a:cs typeface="Consolas" charset="0"/>
              </a:rPr>
              <a:t>,</a:t>
            </a:r>
          </a:p>
          <a:p>
            <a:pPr marL="0" indent="0" fontAlgn="base">
              <a:buNone/>
            </a:pPr>
            <a:r>
              <a:rPr lang="mr-IN" sz="1800" dirty="0">
                <a:latin typeface="Consolas" charset="0"/>
                <a:ea typeface="Consolas" charset="0"/>
                <a:cs typeface="Consolas" charset="0"/>
              </a:rPr>
              <a:t>                                            </a:t>
            </a:r>
            <a:r>
              <a:rPr lang="mr-IN" sz="1800" dirty="0" err="1">
                <a:latin typeface="Consolas" charset="0"/>
                <a:ea typeface="Consolas" charset="0"/>
                <a:cs typeface="Consolas" charset="0"/>
              </a:rPr>
              <a:t>Constants.maxguess</a:t>
            </a:r>
            <a:r>
              <a:rPr lang="mr-IN" sz="1800" dirty="0">
                <a:latin typeface="Consolas" charset="0"/>
                <a:ea typeface="Consolas" charset="0"/>
                <a:cs typeface="Consolas" charset="0"/>
              </a:rPr>
              <a:t>,),</a:t>
            </a:r>
          </a:p>
          <a:p>
            <a:pPr marL="0" indent="0" fontAlgn="base">
              <a:buNone/>
            </a:pPr>
            <a:r>
              <a:rPr lang="mr-IN" sz="1800" dirty="0">
                <a:latin typeface="Consolas" charset="0"/>
                <a:ea typeface="Consolas" charset="0"/>
                <a:cs typeface="Consolas" charset="0"/>
              </a:rPr>
              <a:t>                                </a:t>
            </a:r>
            <a:r>
              <a:rPr lang="mr-IN" sz="1800" dirty="0" err="1">
                <a:latin typeface="Consolas" charset="0"/>
                <a:ea typeface="Consolas" charset="0"/>
                <a:cs typeface="Consolas" charset="0"/>
              </a:rPr>
              <a:t>doc</a:t>
            </a:r>
            <a:r>
              <a:rPr lang="mr-IN" sz="1800" dirty="0">
                <a:latin typeface="Consolas" charset="0"/>
                <a:ea typeface="Consolas" charset="0"/>
                <a:cs typeface="Consolas" charset="0"/>
              </a:rPr>
              <a:t>='</a:t>
            </a:r>
            <a:r>
              <a:rPr lang="mr-IN" sz="1800" dirty="0" err="1">
                <a:latin typeface="Consolas" charset="0"/>
                <a:ea typeface="Consolas" charset="0"/>
                <a:cs typeface="Consolas" charset="0"/>
              </a:rPr>
              <a:t>guess</a:t>
            </a:r>
            <a:r>
              <a:rPr lang="mr-IN" sz="1800" dirty="0">
                <a:latin typeface="Consolas" charset="0"/>
                <a:ea typeface="Consolas" charset="0"/>
                <a:cs typeface="Consolas" charset="0"/>
              </a:rPr>
              <a:t> of the </a:t>
            </a:r>
            <a:r>
              <a:rPr lang="mr-IN" sz="1800" dirty="0" err="1">
                <a:latin typeface="Consolas" charset="0"/>
                <a:ea typeface="Consolas" charset="0"/>
                <a:cs typeface="Consolas" charset="0"/>
              </a:rPr>
              <a:t>player</a:t>
            </a:r>
            <a:r>
              <a:rPr lang="mr-IN" sz="1800" dirty="0">
                <a:latin typeface="Consolas" charset="0"/>
                <a:ea typeface="Consolas" charset="0"/>
                <a:cs typeface="Consolas" charset="0"/>
              </a:rPr>
              <a:t>')</a:t>
            </a:r>
            <a:endParaRPr lang="en-US" sz="1800" dirty="0" smtClean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0517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Guess </a:t>
            </a:r>
            <a:r>
              <a:rPr lang="en-US" dirty="0" smtClean="0"/>
              <a:t>game: Views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base"/>
            <a:r>
              <a:rPr lang="en-US" dirty="0" smtClean="0"/>
              <a:t>Creating new page</a:t>
            </a:r>
          </a:p>
          <a:p>
            <a:pPr marL="0" indent="0" fontAlgn="base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Class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NameOfThePage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(Page):</a:t>
            </a:r>
          </a:p>
          <a:p>
            <a:pPr marL="457200" lvl="1" indent="0" fontAlgn="base">
              <a:buNone/>
            </a:pPr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pass</a:t>
            </a:r>
          </a:p>
          <a:p>
            <a:pPr fontAlgn="base"/>
            <a:r>
              <a:rPr lang="en-US" dirty="0" err="1" smtClean="0"/>
              <a:t>Page_sequence</a:t>
            </a:r>
            <a:endParaRPr lang="en-US" dirty="0" smtClean="0"/>
          </a:p>
          <a:p>
            <a:pPr marL="0" indent="0" fontAlgn="base">
              <a:buNone/>
            </a:pP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Page_sequence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= [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NameOfThePage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]</a:t>
            </a:r>
          </a:p>
          <a:p>
            <a:pPr fontAlgn="base"/>
            <a:r>
              <a:rPr lang="en-US" dirty="0" smtClean="0"/>
              <a:t>By default name of the template should correspond to the page name!</a:t>
            </a:r>
            <a:endParaRPr lang="en-US" dirty="0"/>
          </a:p>
          <a:p>
            <a:pPr marL="0" indent="0" fontAlgn="base">
              <a:buNone/>
            </a:pP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5970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Guess </a:t>
            </a:r>
            <a:r>
              <a:rPr lang="en-US" dirty="0" smtClean="0"/>
              <a:t>game: Views. Built-in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base"/>
            <a:r>
              <a:rPr lang="en-US" dirty="0" smtClean="0"/>
              <a:t>Built-in functions of pages:</a:t>
            </a:r>
          </a:p>
          <a:p>
            <a:pPr fontAlgn="base"/>
            <a:r>
              <a:rPr lang="en-US" dirty="0" smtClean="0"/>
              <a:t>”Normal” page:</a:t>
            </a:r>
          </a:p>
          <a:p>
            <a:pPr marL="0" indent="0" fontAlgn="base">
              <a:buNone/>
            </a:pPr>
            <a:r>
              <a:rPr lang="en-US" dirty="0" err="1" smtClean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def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dirty="0" err="1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s_displayed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self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):</a:t>
            </a:r>
          </a:p>
          <a:p>
            <a:pPr marL="0" indent="0" fontAlgn="base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	return (True/False)</a:t>
            </a:r>
          </a:p>
          <a:p>
            <a:pPr marL="0" indent="0" fontAlgn="base">
              <a:buNone/>
            </a:pPr>
            <a:r>
              <a:rPr lang="en-US" dirty="0" err="1" smtClean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def</a:t>
            </a:r>
            <a:r>
              <a:rPr lang="en-US" dirty="0" smtClean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vars_for_template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self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):</a:t>
            </a:r>
          </a:p>
          <a:p>
            <a:pPr marL="0" indent="0" fontAlgn="base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	return {‘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var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’: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var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}</a:t>
            </a:r>
          </a:p>
          <a:p>
            <a:pPr marL="0" indent="0" fontAlgn="base">
              <a:buNone/>
            </a:pPr>
            <a:r>
              <a:rPr lang="en-US" dirty="0" err="1" smtClean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def</a:t>
            </a:r>
            <a:r>
              <a:rPr lang="en-US" dirty="0" smtClean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before_next_page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self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):</a:t>
            </a:r>
          </a:p>
          <a:p>
            <a:pPr marL="0" indent="0" fontAlgn="base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mr-IN" dirty="0" smtClean="0">
                <a:latin typeface="Consolas" charset="0"/>
                <a:ea typeface="Consolas" charset="0"/>
                <a:cs typeface="Consolas" charset="0"/>
              </a:rPr>
              <a:t>…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0293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7298416"/>
              </p:ext>
            </p:extLst>
          </p:nvPr>
        </p:nvGraphicFramePr>
        <p:xfrm>
          <a:off x="914400" y="1966573"/>
          <a:ext cx="10266218" cy="4184844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524613"/>
                <a:gridCol w="6741605"/>
              </a:tblGrid>
              <a:tr h="1046211">
                <a:tc>
                  <a:txBody>
                    <a:bodyPr/>
                    <a:lstStyle/>
                    <a:p>
                      <a:pPr algn="r"/>
                      <a:r>
                        <a:rPr lang="en-US" sz="2500" dirty="0" smtClean="0"/>
                        <a:t>Link</a:t>
                      </a:r>
                      <a:r>
                        <a:rPr lang="en-US" sz="2500" baseline="0" dirty="0" smtClean="0"/>
                        <a:t> to go now:</a:t>
                      </a:r>
                      <a:endParaRPr lang="en-US" sz="2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 smtClean="0">
                          <a:hlinkClick r:id="rId2"/>
                        </a:rPr>
                        <a:t>http://bit.ly/otree-mainz</a:t>
                      </a:r>
                      <a:r>
                        <a:rPr lang="en-US" sz="2500" baseline="0" dirty="0" smtClean="0"/>
                        <a:t> </a:t>
                      </a:r>
                      <a:endParaRPr lang="en-US" sz="2800" dirty="0" smtClean="0"/>
                    </a:p>
                  </a:txBody>
                  <a:tcPr/>
                </a:tc>
              </a:tr>
              <a:tr h="1046211">
                <a:tc>
                  <a:txBody>
                    <a:bodyPr/>
                    <a:lstStyle/>
                    <a:p>
                      <a:pPr algn="r"/>
                      <a:r>
                        <a:rPr lang="en-US" sz="2500" dirty="0" smtClean="0"/>
                        <a:t>Materials and code for this workshop:</a:t>
                      </a:r>
                      <a:endParaRPr lang="en-US" sz="2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500" dirty="0" smtClean="0">
                          <a:hlinkClick r:id="rId3"/>
                        </a:rPr>
                        <a:t>https://github.com/chapkovski/mainz</a:t>
                      </a:r>
                      <a:r>
                        <a:rPr lang="en-US" sz="2500" dirty="0" smtClean="0"/>
                        <a:t> </a:t>
                      </a:r>
                      <a:endParaRPr lang="en-US" sz="2500" dirty="0"/>
                    </a:p>
                  </a:txBody>
                  <a:tcPr/>
                </a:tc>
              </a:tr>
              <a:tr h="1046211">
                <a:tc>
                  <a:txBody>
                    <a:bodyPr/>
                    <a:lstStyle/>
                    <a:p>
                      <a:pPr algn="r"/>
                      <a:r>
                        <a:rPr lang="en-US" sz="2500" dirty="0" smtClean="0"/>
                        <a:t>My e-mail:</a:t>
                      </a:r>
                      <a:endParaRPr lang="en-US" sz="2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500" dirty="0" smtClean="0">
                          <a:hlinkClick r:id="rId4"/>
                        </a:rPr>
                        <a:t>chapkovski@gmail.com</a:t>
                      </a:r>
                      <a:r>
                        <a:rPr lang="en-US" sz="2500" dirty="0" smtClean="0"/>
                        <a:t> </a:t>
                      </a:r>
                      <a:br>
                        <a:rPr lang="en-US" sz="2500" dirty="0" smtClean="0"/>
                      </a:br>
                      <a:endParaRPr lang="en-US" sz="2500" dirty="0"/>
                    </a:p>
                  </a:txBody>
                  <a:tcPr/>
                </a:tc>
              </a:tr>
              <a:tr h="1046211">
                <a:tc>
                  <a:txBody>
                    <a:bodyPr/>
                    <a:lstStyle/>
                    <a:p>
                      <a:pPr algn="r"/>
                      <a:r>
                        <a:rPr lang="en-US" sz="2500" dirty="0" err="1" smtClean="0"/>
                        <a:t>oTree</a:t>
                      </a:r>
                      <a:r>
                        <a:rPr lang="en-US" sz="2500" dirty="0" smtClean="0"/>
                        <a:t> support group: </a:t>
                      </a:r>
                      <a:endParaRPr lang="en-US" sz="2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500" dirty="0" smtClean="0">
                          <a:hlinkClick r:id="rId5"/>
                        </a:rPr>
                        <a:t>https://groups.google.com/forum/#!forum/otree</a:t>
                      </a:r>
                      <a:r>
                        <a:rPr lang="en-US" sz="2500" baseline="0" dirty="0" smtClean="0"/>
                        <a:t> </a:t>
                      </a:r>
                      <a:endParaRPr lang="en-US" sz="25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4356260" y="819789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2858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Guess game - </a:t>
            </a:r>
            <a:r>
              <a:rPr lang="en-US" dirty="0" smtClean="0"/>
              <a:t>Templates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fontAlgn="base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{% extends "global/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Page.html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"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%}</a:t>
            </a:r>
          </a:p>
          <a:p>
            <a:pPr marL="0" indent="0" fontAlgn="base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{%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load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staticfiles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otree_tags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%}</a:t>
            </a:r>
          </a:p>
          <a:p>
            <a:pPr marL="0" indent="0" fontAlgn="base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{%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block title %} 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YOUR TITLE HERE {%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endblock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%}</a:t>
            </a:r>
          </a:p>
          <a:p>
            <a:pPr marL="0" indent="0" fontAlgn="base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{%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block content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%}</a:t>
            </a:r>
          </a:p>
          <a:p>
            <a:pPr marL="0" indent="0" fontAlgn="base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YOUR CONTENT HERE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marL="0" indent="0" fontAlgn="base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{%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endblock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%}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1093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Guess game - Templates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 smtClean="0"/>
              <a:t>to include another file (for example instructions):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{% include ‘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path_to_file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name_of_file.html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%}</a:t>
            </a:r>
          </a:p>
          <a:p>
            <a:pPr>
              <a:lnSpc>
                <a:spcPct val="150000"/>
              </a:lnSpc>
            </a:pPr>
            <a:endParaRPr lang="en-US" dirty="0" smtClean="0"/>
          </a:p>
          <a:p>
            <a:pPr>
              <a:lnSpc>
                <a:spcPct val="150000"/>
              </a:lnSpc>
            </a:pPr>
            <a:r>
              <a:rPr lang="en-US" dirty="0" smtClean="0"/>
              <a:t>to make ‘Next button’: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{%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next_button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%}</a:t>
            </a:r>
          </a:p>
          <a:p>
            <a:pPr marL="0" indent="0">
              <a:lnSpc>
                <a:spcPct val="150000"/>
              </a:lnSpc>
              <a:buNone/>
            </a:pP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709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Guess </a:t>
            </a:r>
            <a:r>
              <a:rPr lang="en-US" dirty="0" smtClean="0"/>
              <a:t>game: Views. Intro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r="55937"/>
          <a:stretch/>
        </p:blipFill>
        <p:spPr>
          <a:xfrm>
            <a:off x="3526971" y="1690688"/>
            <a:ext cx="5372100" cy="4222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725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Intro: How to do it?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Models.py</a:t>
            </a:r>
            <a:r>
              <a:rPr lang="en-US" dirty="0" smtClean="0"/>
              <a:t>: Constants:</a:t>
            </a:r>
          </a:p>
          <a:p>
            <a:pPr lvl="1"/>
            <a:r>
              <a:rPr lang="en-US" dirty="0" smtClean="0"/>
              <a:t>endowment</a:t>
            </a:r>
          </a:p>
          <a:p>
            <a:pPr lvl="1"/>
            <a:r>
              <a:rPr lang="en-US" dirty="0" err="1" smtClean="0"/>
              <a:t>minguess</a:t>
            </a:r>
            <a:endParaRPr lang="en-US" dirty="0" smtClean="0"/>
          </a:p>
          <a:p>
            <a:pPr lvl="1"/>
            <a:r>
              <a:rPr lang="en-US" dirty="0" err="1" smtClean="0"/>
              <a:t>maxguess</a:t>
            </a:r>
            <a:endParaRPr lang="en-US" dirty="0" smtClean="0"/>
          </a:p>
          <a:p>
            <a:r>
              <a:rPr lang="en-US" dirty="0" err="1" smtClean="0"/>
              <a:t>Intro.html</a:t>
            </a:r>
            <a:r>
              <a:rPr lang="en-US" dirty="0" smtClean="0"/>
              <a:t>:</a:t>
            </a:r>
          </a:p>
          <a:p>
            <a:r>
              <a:rPr lang="en-US" dirty="0" smtClean="0"/>
              <a:t>in {% block content %}:</a:t>
            </a:r>
          </a:p>
          <a:p>
            <a:pPr lvl="1"/>
            <a:r>
              <a:rPr lang="en-US" dirty="0" smtClean="0"/>
              <a:t>to refer to the constant: {{</a:t>
            </a:r>
            <a:r>
              <a:rPr lang="en-US" dirty="0" err="1" smtClean="0"/>
              <a:t>Constants.endowment</a:t>
            </a:r>
            <a:r>
              <a:rPr lang="en-US" dirty="0" smtClean="0"/>
              <a:t>}}.</a:t>
            </a:r>
          </a:p>
          <a:p>
            <a:pPr lvl="1"/>
            <a:r>
              <a:rPr lang="en-US" dirty="0" smtClean="0"/>
              <a:t>Case sensitive!</a:t>
            </a:r>
          </a:p>
          <a:p>
            <a:pPr lvl="1"/>
            <a:r>
              <a:rPr lang="en-US" dirty="0" smtClean="0"/>
              <a:t>No calculations! It is not Python!</a:t>
            </a:r>
          </a:p>
        </p:txBody>
      </p:sp>
    </p:spTree>
    <p:extLst>
      <p:ext uri="{BB962C8B-B14F-4D97-AF65-F5344CB8AC3E}">
        <p14:creationId xmlns:p14="http://schemas.microsoft.com/office/powerpoint/2010/main" val="1349028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Intro: Results: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088570" y="1849709"/>
            <a:ext cx="9443359" cy="41319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500" dirty="0">
                <a:latin typeface="Consolas" charset="0"/>
                <a:ea typeface="Consolas" charset="0"/>
                <a:cs typeface="Consolas" charset="0"/>
              </a:rPr>
              <a:t>{% extends "global/</a:t>
            </a:r>
            <a:r>
              <a:rPr lang="en-US" sz="2500" dirty="0" err="1">
                <a:latin typeface="Consolas" charset="0"/>
                <a:ea typeface="Consolas" charset="0"/>
                <a:cs typeface="Consolas" charset="0"/>
              </a:rPr>
              <a:t>Page.html</a:t>
            </a:r>
            <a:r>
              <a:rPr lang="en-US" sz="2500" dirty="0">
                <a:latin typeface="Consolas" charset="0"/>
                <a:ea typeface="Consolas" charset="0"/>
                <a:cs typeface="Consolas" charset="0"/>
              </a:rPr>
              <a:t>" </a:t>
            </a:r>
            <a:r>
              <a:rPr lang="en-US" sz="2500" dirty="0" smtClean="0">
                <a:latin typeface="Consolas" charset="0"/>
                <a:ea typeface="Consolas" charset="0"/>
                <a:cs typeface="Consolas" charset="0"/>
              </a:rPr>
              <a:t>%}</a:t>
            </a:r>
          </a:p>
          <a:p>
            <a:pPr>
              <a:lnSpc>
                <a:spcPct val="150000"/>
              </a:lnSpc>
            </a:pPr>
            <a:r>
              <a:rPr lang="en-US" sz="2500" dirty="0" smtClean="0">
                <a:latin typeface="Consolas" charset="0"/>
                <a:ea typeface="Consolas" charset="0"/>
                <a:cs typeface="Consolas" charset="0"/>
              </a:rPr>
              <a:t>{% </a:t>
            </a:r>
            <a:r>
              <a:rPr lang="en-US" sz="2500" dirty="0">
                <a:latin typeface="Consolas" charset="0"/>
                <a:ea typeface="Consolas" charset="0"/>
                <a:cs typeface="Consolas" charset="0"/>
              </a:rPr>
              <a:t>load </a:t>
            </a:r>
            <a:r>
              <a:rPr lang="en-US" sz="2500" dirty="0" err="1">
                <a:latin typeface="Consolas" charset="0"/>
                <a:ea typeface="Consolas" charset="0"/>
                <a:cs typeface="Consolas" charset="0"/>
              </a:rPr>
              <a:t>staticfiles</a:t>
            </a:r>
            <a:r>
              <a:rPr lang="en-US" sz="25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500" dirty="0" err="1">
                <a:latin typeface="Consolas" charset="0"/>
                <a:ea typeface="Consolas" charset="0"/>
                <a:cs typeface="Consolas" charset="0"/>
              </a:rPr>
              <a:t>otree_tags</a:t>
            </a:r>
            <a:r>
              <a:rPr lang="en-US" sz="25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500" dirty="0" smtClean="0">
                <a:latin typeface="Consolas" charset="0"/>
                <a:ea typeface="Consolas" charset="0"/>
                <a:cs typeface="Consolas" charset="0"/>
              </a:rPr>
              <a:t>%}</a:t>
            </a:r>
          </a:p>
          <a:p>
            <a:pPr>
              <a:lnSpc>
                <a:spcPct val="150000"/>
              </a:lnSpc>
            </a:pPr>
            <a:r>
              <a:rPr lang="en-US" sz="2500" dirty="0" smtClean="0">
                <a:latin typeface="Consolas" charset="0"/>
                <a:ea typeface="Consolas" charset="0"/>
                <a:cs typeface="Consolas" charset="0"/>
              </a:rPr>
              <a:t>{% </a:t>
            </a:r>
            <a:r>
              <a:rPr lang="en-US" sz="2500" dirty="0">
                <a:latin typeface="Consolas" charset="0"/>
                <a:ea typeface="Consolas" charset="0"/>
                <a:cs typeface="Consolas" charset="0"/>
              </a:rPr>
              <a:t>block title </a:t>
            </a:r>
            <a:r>
              <a:rPr lang="en-US" sz="2500" dirty="0" smtClean="0">
                <a:latin typeface="Consolas" charset="0"/>
                <a:ea typeface="Consolas" charset="0"/>
                <a:cs typeface="Consolas" charset="0"/>
              </a:rPr>
              <a:t>%}Instructions</a:t>
            </a:r>
            <a:r>
              <a:rPr lang="en-US" sz="2500" dirty="0">
                <a:latin typeface="Consolas" charset="0"/>
                <a:ea typeface="Consolas" charset="0"/>
                <a:cs typeface="Consolas" charset="0"/>
              </a:rPr>
              <a:t>{% </a:t>
            </a:r>
            <a:r>
              <a:rPr lang="en-US" sz="2500" dirty="0" err="1">
                <a:latin typeface="Consolas" charset="0"/>
                <a:ea typeface="Consolas" charset="0"/>
                <a:cs typeface="Consolas" charset="0"/>
              </a:rPr>
              <a:t>endblock</a:t>
            </a:r>
            <a:r>
              <a:rPr lang="en-US" sz="25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500" dirty="0" smtClean="0">
                <a:latin typeface="Consolas" charset="0"/>
                <a:ea typeface="Consolas" charset="0"/>
                <a:cs typeface="Consolas" charset="0"/>
              </a:rPr>
              <a:t>%}</a:t>
            </a:r>
          </a:p>
          <a:p>
            <a:pPr>
              <a:lnSpc>
                <a:spcPct val="150000"/>
              </a:lnSpc>
            </a:pPr>
            <a:r>
              <a:rPr lang="en-US" sz="2500" dirty="0" smtClean="0">
                <a:latin typeface="Consolas" charset="0"/>
                <a:ea typeface="Consolas" charset="0"/>
                <a:cs typeface="Consolas" charset="0"/>
              </a:rPr>
              <a:t>{% </a:t>
            </a:r>
            <a:r>
              <a:rPr lang="en-US" sz="2500" dirty="0">
                <a:latin typeface="Consolas" charset="0"/>
                <a:ea typeface="Consolas" charset="0"/>
                <a:cs typeface="Consolas" charset="0"/>
              </a:rPr>
              <a:t>block content </a:t>
            </a:r>
            <a:r>
              <a:rPr lang="en-US" sz="2500" dirty="0" smtClean="0">
                <a:latin typeface="Consolas" charset="0"/>
                <a:ea typeface="Consolas" charset="0"/>
                <a:cs typeface="Consolas" charset="0"/>
              </a:rPr>
              <a:t>%}</a:t>
            </a:r>
          </a:p>
          <a:p>
            <a:pPr marL="927100">
              <a:lnSpc>
                <a:spcPct val="150000"/>
              </a:lnSpc>
            </a:pPr>
            <a:r>
              <a:rPr lang="en-US" sz="2500" dirty="0" smtClean="0">
                <a:latin typeface="Consolas" charset="0"/>
                <a:ea typeface="Consolas" charset="0"/>
                <a:cs typeface="Consolas" charset="0"/>
              </a:rPr>
              <a:t>{% </a:t>
            </a:r>
            <a:r>
              <a:rPr lang="en-US" sz="2500" dirty="0">
                <a:latin typeface="Consolas" charset="0"/>
                <a:ea typeface="Consolas" charset="0"/>
                <a:cs typeface="Consolas" charset="0"/>
              </a:rPr>
              <a:t>include 'guess/</a:t>
            </a:r>
            <a:r>
              <a:rPr lang="en-US" sz="2500" dirty="0" err="1">
                <a:latin typeface="Consolas" charset="0"/>
                <a:ea typeface="Consolas" charset="0"/>
                <a:cs typeface="Consolas" charset="0"/>
              </a:rPr>
              <a:t>instructions.html</a:t>
            </a:r>
            <a:r>
              <a:rPr lang="en-US" sz="2500" dirty="0">
                <a:latin typeface="Consolas" charset="0"/>
                <a:ea typeface="Consolas" charset="0"/>
                <a:cs typeface="Consolas" charset="0"/>
              </a:rPr>
              <a:t>' </a:t>
            </a:r>
            <a:r>
              <a:rPr lang="en-US" sz="2500" dirty="0" smtClean="0">
                <a:latin typeface="Consolas" charset="0"/>
                <a:ea typeface="Consolas" charset="0"/>
                <a:cs typeface="Consolas" charset="0"/>
              </a:rPr>
              <a:t>%}</a:t>
            </a:r>
          </a:p>
          <a:p>
            <a:pPr marL="927100">
              <a:lnSpc>
                <a:spcPct val="150000"/>
              </a:lnSpc>
            </a:pPr>
            <a:r>
              <a:rPr lang="en-US" sz="2500" dirty="0" smtClean="0">
                <a:latin typeface="Consolas" charset="0"/>
                <a:ea typeface="Consolas" charset="0"/>
                <a:cs typeface="Consolas" charset="0"/>
              </a:rPr>
              <a:t>{% </a:t>
            </a:r>
            <a:r>
              <a:rPr lang="en-US" sz="2500" dirty="0" err="1">
                <a:latin typeface="Consolas" charset="0"/>
                <a:ea typeface="Consolas" charset="0"/>
                <a:cs typeface="Consolas" charset="0"/>
              </a:rPr>
              <a:t>next_button</a:t>
            </a:r>
            <a:r>
              <a:rPr lang="en-US" sz="25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500" dirty="0" smtClean="0">
                <a:latin typeface="Consolas" charset="0"/>
                <a:ea typeface="Consolas" charset="0"/>
                <a:cs typeface="Consolas" charset="0"/>
              </a:rPr>
              <a:t>%}</a:t>
            </a:r>
          </a:p>
          <a:p>
            <a:pPr>
              <a:lnSpc>
                <a:spcPct val="150000"/>
              </a:lnSpc>
            </a:pPr>
            <a:r>
              <a:rPr lang="en-US" sz="2500" dirty="0" smtClean="0">
                <a:latin typeface="Consolas" charset="0"/>
                <a:ea typeface="Consolas" charset="0"/>
                <a:cs typeface="Consolas" charset="0"/>
              </a:rPr>
              <a:t>{% </a:t>
            </a:r>
            <a:r>
              <a:rPr lang="en-US" sz="2500" dirty="0" err="1">
                <a:latin typeface="Consolas" charset="0"/>
                <a:ea typeface="Consolas" charset="0"/>
                <a:cs typeface="Consolas" charset="0"/>
              </a:rPr>
              <a:t>endblock</a:t>
            </a:r>
            <a:r>
              <a:rPr lang="en-US" sz="2500" dirty="0">
                <a:latin typeface="Consolas" charset="0"/>
                <a:ea typeface="Consolas" charset="0"/>
                <a:cs typeface="Consolas" charset="0"/>
              </a:rPr>
              <a:t> %}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1877786" y="4294414"/>
            <a:ext cx="7625443" cy="60415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9503229" y="4242549"/>
            <a:ext cx="1975757" cy="70788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4000" dirty="0" smtClean="0"/>
              <a:t>WHY?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91673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Views.Decision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3650" y="1690688"/>
            <a:ext cx="7124700" cy="515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388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Views.Decision</a:t>
            </a:r>
            <a:r>
              <a:rPr lang="en-US" dirty="0" smtClean="0"/>
              <a:t>. How to do it?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56818"/>
          </a:xfrm>
        </p:spPr>
        <p:txBody>
          <a:bodyPr>
            <a:normAutofit fontScale="70000" lnSpcReduction="20000"/>
          </a:bodyPr>
          <a:lstStyle/>
          <a:p>
            <a:pPr fontAlgn="base"/>
            <a:r>
              <a:rPr lang="en-US" dirty="0" smtClean="0"/>
              <a:t>Referring to models. field in </a:t>
            </a:r>
            <a:r>
              <a:rPr lang="en-US" dirty="0" err="1" smtClean="0"/>
              <a:t>views.py</a:t>
            </a:r>
            <a:r>
              <a:rPr lang="en-US" dirty="0" smtClean="0"/>
              <a:t>:</a:t>
            </a:r>
          </a:p>
          <a:p>
            <a:pPr marL="0" indent="0">
              <a:buNone/>
            </a:pPr>
            <a:r>
              <a:rPr lang="en-US" b="1" dirty="0">
                <a:solidFill>
                  <a:srgbClr val="008800"/>
                </a:solidFill>
                <a:latin typeface="Consolas" charset="0"/>
                <a:ea typeface="Consolas" charset="0"/>
                <a:cs typeface="Consolas" charset="0"/>
              </a:rPr>
              <a:t>class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b="1" dirty="0">
                <a:solidFill>
                  <a:srgbClr val="BB0066"/>
                </a:solidFill>
                <a:latin typeface="Consolas" charset="0"/>
                <a:ea typeface="Consolas" charset="0"/>
                <a:cs typeface="Consolas" charset="0"/>
              </a:rPr>
              <a:t>Decision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(Page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):</a:t>
            </a:r>
          </a:p>
          <a:p>
            <a:pPr marL="812800" indent="0">
              <a:buNone/>
            </a:pP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form_model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>
                <a:solidFill>
                  <a:srgbClr val="333333"/>
                </a:solidFill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models</a:t>
            </a:r>
            <a:r>
              <a:rPr lang="en-US" dirty="0" err="1" smtClean="0">
                <a:solidFill>
                  <a:srgbClr val="333333"/>
                </a:solidFill>
                <a:latin typeface="Consolas" charset="0"/>
                <a:ea typeface="Consolas" charset="0"/>
                <a:cs typeface="Consolas" charset="0"/>
              </a:rPr>
              <a:t>.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Player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marL="812800" indent="0">
              <a:buNone/>
            </a:pP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form_fields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>
                <a:solidFill>
                  <a:srgbClr val="333333"/>
                </a:solidFill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['guess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']</a:t>
            </a:r>
          </a:p>
          <a:p>
            <a:pPr marL="812800" indent="0">
              <a:buNone/>
            </a:pP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fontAlgn="base"/>
            <a:r>
              <a:rPr lang="en-US" dirty="0" smtClean="0"/>
              <a:t>referring to a field in a template:</a:t>
            </a:r>
          </a:p>
          <a:p>
            <a:pPr marL="0" indent="0" fontAlgn="base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{%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formfield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player.guess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%} OR {{form}}</a:t>
            </a:r>
          </a:p>
          <a:p>
            <a:pPr marL="0" indent="0" fontAlgn="base">
              <a:buNone/>
            </a:pPr>
            <a:endParaRPr lang="en-US" dirty="0" smtClean="0"/>
          </a:p>
          <a:p>
            <a:pPr fontAlgn="base"/>
            <a:r>
              <a:rPr lang="en-US" dirty="0" smtClean="0"/>
              <a:t>Generating random number:</a:t>
            </a:r>
          </a:p>
          <a:p>
            <a:pPr marL="0" indent="0" fontAlgn="base">
              <a:buNone/>
            </a:pPr>
            <a:r>
              <a:rPr lang="en-US" b="1" dirty="0">
                <a:solidFill>
                  <a:srgbClr val="008800"/>
                </a:solidFill>
                <a:latin typeface="Consolas" charset="0"/>
                <a:ea typeface="Consolas" charset="0"/>
                <a:cs typeface="Consolas" charset="0"/>
              </a:rPr>
              <a:t>class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b="1" dirty="0">
                <a:solidFill>
                  <a:srgbClr val="BB0066"/>
                </a:solidFill>
                <a:latin typeface="Consolas" charset="0"/>
                <a:ea typeface="Consolas" charset="0"/>
                <a:cs typeface="Consolas" charset="0"/>
              </a:rPr>
              <a:t>Intro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(Page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):</a:t>
            </a:r>
          </a:p>
          <a:p>
            <a:pPr marL="976313" indent="0" fontAlgn="base">
              <a:buNone/>
            </a:pPr>
            <a:r>
              <a:rPr lang="en-US" b="1" dirty="0" err="1" smtClean="0">
                <a:solidFill>
                  <a:srgbClr val="008800"/>
                </a:solidFill>
                <a:latin typeface="Consolas" charset="0"/>
                <a:ea typeface="Consolas" charset="0"/>
                <a:cs typeface="Consolas" charset="0"/>
              </a:rPr>
              <a:t>def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b="1" dirty="0" err="1">
                <a:solidFill>
                  <a:srgbClr val="0066BB"/>
                </a:solidFill>
                <a:latin typeface="Consolas" charset="0"/>
                <a:ea typeface="Consolas" charset="0"/>
                <a:cs typeface="Consolas" charset="0"/>
              </a:rPr>
              <a:t>before_next_page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dirty="0">
                <a:solidFill>
                  <a:srgbClr val="007020"/>
                </a:solidFill>
                <a:latin typeface="Consolas" charset="0"/>
                <a:ea typeface="Consolas" charset="0"/>
                <a:cs typeface="Consolas" charset="0"/>
              </a:rPr>
              <a:t>self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):</a:t>
            </a:r>
          </a:p>
          <a:p>
            <a:pPr marL="5257800" indent="-3532188" fontAlgn="base">
              <a:buNone/>
            </a:pP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toguess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>
                <a:solidFill>
                  <a:srgbClr val="333333"/>
                </a:solidFill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random</a:t>
            </a:r>
            <a:r>
              <a:rPr lang="en-US" dirty="0" err="1">
                <a:solidFill>
                  <a:srgbClr val="333333"/>
                </a:solidFill>
                <a:latin typeface="Consolas" charset="0"/>
                <a:ea typeface="Consolas" charset="0"/>
                <a:cs typeface="Consolas" charset="0"/>
              </a:rPr>
              <a:t>.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randint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Constants</a:t>
            </a:r>
            <a:r>
              <a:rPr lang="en-US" dirty="0" err="1">
                <a:solidFill>
                  <a:srgbClr val="333333"/>
                </a:solidFill>
                <a:latin typeface="Consolas" charset="0"/>
                <a:ea typeface="Consolas" charset="0"/>
                <a:cs typeface="Consolas" charset="0"/>
              </a:rPr>
              <a:t>.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minguess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,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Constants</a:t>
            </a:r>
            <a:r>
              <a:rPr lang="en-US" dirty="0" err="1" smtClean="0">
                <a:solidFill>
                  <a:srgbClr val="333333"/>
                </a:solidFill>
                <a:latin typeface="Consolas" charset="0"/>
                <a:ea typeface="Consolas" charset="0"/>
                <a:cs typeface="Consolas" charset="0"/>
              </a:rPr>
              <a:t>.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maxguess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)</a:t>
            </a:r>
          </a:p>
          <a:p>
            <a:pPr marL="1725613" indent="0" fontAlgn="base">
              <a:buNone/>
            </a:pPr>
            <a:r>
              <a:rPr lang="en-US" dirty="0" err="1" smtClean="0">
                <a:solidFill>
                  <a:srgbClr val="007020"/>
                </a:solidFill>
                <a:latin typeface="Consolas" charset="0"/>
                <a:ea typeface="Consolas" charset="0"/>
                <a:cs typeface="Consolas" charset="0"/>
              </a:rPr>
              <a:t>self</a:t>
            </a:r>
            <a:r>
              <a:rPr lang="en-US" dirty="0" err="1" smtClean="0">
                <a:solidFill>
                  <a:srgbClr val="333333"/>
                </a:solidFill>
                <a:latin typeface="Consolas" charset="0"/>
                <a:ea typeface="Consolas" charset="0"/>
                <a:cs typeface="Consolas" charset="0"/>
              </a:rPr>
              <a:t>.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player</a:t>
            </a:r>
            <a:r>
              <a:rPr lang="en-US" dirty="0" err="1" smtClean="0">
                <a:solidFill>
                  <a:srgbClr val="333333"/>
                </a:solidFill>
                <a:latin typeface="Consolas" charset="0"/>
                <a:ea typeface="Consolas" charset="0"/>
                <a:cs typeface="Consolas" charset="0"/>
              </a:rPr>
              <a:t>.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toguess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>
                <a:solidFill>
                  <a:srgbClr val="333333"/>
                </a:solidFill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toguess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marL="0" indent="0" fontAlgn="base">
              <a:buNone/>
            </a:pP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 fontAlgn="base">
              <a:buNone/>
            </a:pP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1948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Views.Resuts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2300" y="2028372"/>
            <a:ext cx="5867400" cy="345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337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Views.Resuts. How to do it?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fontAlgn="base"/>
            <a:r>
              <a:rPr lang="en-US" dirty="0" smtClean="0">
                <a:latin typeface="Aleo" charset="0"/>
                <a:ea typeface="Aleo" charset="0"/>
                <a:cs typeface="Aleo" charset="0"/>
              </a:rPr>
              <a:t>in  </a:t>
            </a:r>
            <a:r>
              <a:rPr lang="en-US" dirty="0" err="1" smtClean="0">
                <a:latin typeface="Aleo" charset="0"/>
                <a:ea typeface="Aleo" charset="0"/>
                <a:cs typeface="Aleo" charset="0"/>
              </a:rPr>
              <a:t>views.py</a:t>
            </a:r>
            <a:r>
              <a:rPr lang="en-US" dirty="0" smtClean="0">
                <a:latin typeface="Aleo" charset="0"/>
                <a:ea typeface="Aleo" charset="0"/>
                <a:cs typeface="Aleo" charset="0"/>
              </a:rPr>
              <a:t>: Decision page:</a:t>
            </a:r>
          </a:p>
          <a:p>
            <a:pPr marL="0" indent="0">
              <a:buNone/>
            </a:pPr>
            <a:r>
              <a:rPr lang="en-US" sz="2200" b="1" dirty="0">
                <a:solidFill>
                  <a:srgbClr val="008800"/>
                </a:solidFill>
                <a:latin typeface="Consolas" charset="0"/>
                <a:ea typeface="Consolas" charset="0"/>
                <a:cs typeface="Consolas" charset="0"/>
              </a:rPr>
              <a:t>class</a:t>
            </a:r>
            <a:r>
              <a:rPr lang="en-US" sz="22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200" b="1" dirty="0">
                <a:solidFill>
                  <a:srgbClr val="BB0066"/>
                </a:solidFill>
                <a:latin typeface="Consolas" charset="0"/>
                <a:ea typeface="Consolas" charset="0"/>
                <a:cs typeface="Consolas" charset="0"/>
              </a:rPr>
              <a:t>Decision</a:t>
            </a:r>
            <a:r>
              <a:rPr lang="en-US" sz="2200" dirty="0">
                <a:latin typeface="Consolas" charset="0"/>
                <a:ea typeface="Consolas" charset="0"/>
                <a:cs typeface="Consolas" charset="0"/>
              </a:rPr>
              <a:t>(Page): </a:t>
            </a:r>
            <a:endParaRPr lang="en-US" sz="2200" dirty="0" smtClean="0">
              <a:latin typeface="Consolas" charset="0"/>
              <a:ea typeface="Consolas" charset="0"/>
              <a:cs typeface="Consolas" charset="0"/>
            </a:endParaRPr>
          </a:p>
          <a:p>
            <a:pPr marL="862013" indent="0">
              <a:buNone/>
            </a:pPr>
            <a:r>
              <a:rPr lang="en-US" sz="2200" dirty="0" smtClean="0">
                <a:solidFill>
                  <a:srgbClr val="333333"/>
                </a:solidFill>
                <a:latin typeface="Consolas" charset="0"/>
                <a:ea typeface="Consolas" charset="0"/>
                <a:cs typeface="Consolas" charset="0"/>
              </a:rPr>
              <a:t>...</a:t>
            </a:r>
            <a:r>
              <a:rPr lang="en-US" sz="2200" dirty="0" smtClean="0">
                <a:latin typeface="Consolas" charset="0"/>
                <a:ea typeface="Consolas" charset="0"/>
                <a:cs typeface="Consolas" charset="0"/>
              </a:rPr>
              <a:t> </a:t>
            </a:r>
          </a:p>
          <a:p>
            <a:pPr marL="862013" indent="0">
              <a:buNone/>
            </a:pPr>
            <a:r>
              <a:rPr lang="en-US" sz="2200" b="1" dirty="0" err="1" smtClean="0">
                <a:solidFill>
                  <a:srgbClr val="008800"/>
                </a:solidFill>
                <a:latin typeface="Consolas" charset="0"/>
                <a:ea typeface="Consolas" charset="0"/>
                <a:cs typeface="Consolas" charset="0"/>
              </a:rPr>
              <a:t>def</a:t>
            </a:r>
            <a:r>
              <a:rPr lang="en-US" sz="22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200" b="1" dirty="0" err="1">
                <a:solidFill>
                  <a:srgbClr val="0066BB"/>
                </a:solidFill>
                <a:latin typeface="Consolas" charset="0"/>
                <a:ea typeface="Consolas" charset="0"/>
                <a:cs typeface="Consolas" charset="0"/>
              </a:rPr>
              <a:t>before_next_page</a:t>
            </a:r>
            <a:r>
              <a:rPr lang="en-US" sz="22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2200" dirty="0">
                <a:solidFill>
                  <a:srgbClr val="007020"/>
                </a:solidFill>
                <a:latin typeface="Consolas" charset="0"/>
                <a:ea typeface="Consolas" charset="0"/>
                <a:cs typeface="Consolas" charset="0"/>
              </a:rPr>
              <a:t>self</a:t>
            </a:r>
            <a:r>
              <a:rPr lang="en-US" sz="2200" dirty="0" smtClean="0">
                <a:latin typeface="Consolas" charset="0"/>
                <a:ea typeface="Consolas" charset="0"/>
                <a:cs typeface="Consolas" charset="0"/>
              </a:rPr>
              <a:t>):</a:t>
            </a:r>
          </a:p>
          <a:p>
            <a:pPr marL="1611313" indent="0">
              <a:buNone/>
            </a:pPr>
            <a:r>
              <a:rPr lang="en-US" sz="2200" dirty="0" err="1" smtClean="0">
                <a:solidFill>
                  <a:srgbClr val="007020"/>
                </a:solidFill>
                <a:latin typeface="Consolas" charset="0"/>
                <a:ea typeface="Consolas" charset="0"/>
                <a:cs typeface="Consolas" charset="0"/>
              </a:rPr>
              <a:t>self</a:t>
            </a:r>
            <a:r>
              <a:rPr lang="en-US" sz="2200" dirty="0" err="1" smtClean="0">
                <a:solidFill>
                  <a:srgbClr val="333333"/>
                </a:solidFill>
                <a:latin typeface="Consolas" charset="0"/>
                <a:ea typeface="Consolas" charset="0"/>
                <a:cs typeface="Consolas" charset="0"/>
              </a:rPr>
              <a:t>.</a:t>
            </a:r>
            <a:r>
              <a:rPr lang="en-US" sz="2200" dirty="0" err="1" smtClean="0">
                <a:latin typeface="Consolas" charset="0"/>
                <a:ea typeface="Consolas" charset="0"/>
                <a:cs typeface="Consolas" charset="0"/>
              </a:rPr>
              <a:t>player</a:t>
            </a:r>
            <a:r>
              <a:rPr lang="en-US" sz="2200" dirty="0" err="1" smtClean="0">
                <a:solidFill>
                  <a:srgbClr val="333333"/>
                </a:solidFill>
                <a:latin typeface="Consolas" charset="0"/>
                <a:ea typeface="Consolas" charset="0"/>
                <a:cs typeface="Consolas" charset="0"/>
              </a:rPr>
              <a:t>.</a:t>
            </a:r>
            <a:r>
              <a:rPr lang="en-US" sz="2200" dirty="0" err="1" smtClean="0">
                <a:latin typeface="Consolas" charset="0"/>
                <a:ea typeface="Consolas" charset="0"/>
                <a:cs typeface="Consolas" charset="0"/>
              </a:rPr>
              <a:t>set_payoff</a:t>
            </a:r>
            <a:r>
              <a:rPr lang="en-US" sz="2200" dirty="0" smtClean="0">
                <a:latin typeface="Consolas" charset="0"/>
                <a:ea typeface="Consolas" charset="0"/>
                <a:cs typeface="Consolas" charset="0"/>
              </a:rPr>
              <a:t>()</a:t>
            </a:r>
          </a:p>
          <a:p>
            <a:pPr marL="1611313" indent="0">
              <a:buNone/>
            </a:pP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fontAlgn="base"/>
            <a:r>
              <a:rPr lang="en-US" dirty="0" smtClean="0">
                <a:latin typeface="Aleo" charset="0"/>
                <a:ea typeface="Aleo" charset="0"/>
                <a:cs typeface="Aleo" charset="0"/>
              </a:rPr>
              <a:t>in  </a:t>
            </a:r>
            <a:r>
              <a:rPr lang="en-US" dirty="0" err="1" smtClean="0">
                <a:latin typeface="Aleo" charset="0"/>
                <a:ea typeface="Aleo" charset="0"/>
                <a:cs typeface="Aleo" charset="0"/>
              </a:rPr>
              <a:t>models.py</a:t>
            </a:r>
            <a:r>
              <a:rPr lang="en-US" dirty="0" smtClean="0">
                <a:latin typeface="Aleo" charset="0"/>
                <a:ea typeface="Aleo" charset="0"/>
                <a:cs typeface="Aleo" charset="0"/>
              </a:rPr>
              <a:t> :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marL="0" indent="0" fontAlgn="base">
              <a:buNone/>
            </a:pPr>
            <a:r>
              <a:rPr lang="mr-IN" sz="2200" dirty="0" err="1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class</a:t>
            </a:r>
            <a:r>
              <a:rPr lang="mr-IN" sz="2200" dirty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mr-IN" sz="2200" dirty="0" err="1">
                <a:latin typeface="Consolas" charset="0"/>
                <a:ea typeface="Consolas" charset="0"/>
                <a:cs typeface="Consolas" charset="0"/>
              </a:rPr>
              <a:t>Player</a:t>
            </a:r>
            <a:r>
              <a:rPr lang="mr-IN" sz="22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mr-IN" sz="2200" dirty="0" err="1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BasePlayer</a:t>
            </a:r>
            <a:r>
              <a:rPr lang="mr-IN" sz="2200" dirty="0" smtClean="0">
                <a:latin typeface="Consolas" charset="0"/>
                <a:ea typeface="Consolas" charset="0"/>
                <a:cs typeface="Consolas" charset="0"/>
              </a:rPr>
              <a:t>):</a:t>
            </a:r>
            <a:endParaRPr lang="en-US" sz="22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 fontAlgn="base">
              <a:buNone/>
            </a:pPr>
            <a:r>
              <a:rPr lang="en-US" sz="2200" dirty="0" smtClean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mr-IN" sz="2200" dirty="0" smtClean="0">
                <a:latin typeface="Consolas" charset="0"/>
                <a:ea typeface="Consolas" charset="0"/>
                <a:cs typeface="Consolas" charset="0"/>
              </a:rPr>
              <a:t>…</a:t>
            </a:r>
            <a:endParaRPr lang="mr-IN" sz="2200" dirty="0">
              <a:latin typeface="Consolas" charset="0"/>
              <a:ea typeface="Consolas" charset="0"/>
              <a:cs typeface="Consolas" charset="0"/>
            </a:endParaRPr>
          </a:p>
          <a:p>
            <a:pPr marL="0" indent="0" fontAlgn="base">
              <a:buNone/>
            </a:pPr>
            <a:r>
              <a:rPr lang="en-US" sz="2200" dirty="0" smtClean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mr-IN" sz="2200" dirty="0" err="1" smtClean="0">
                <a:latin typeface="Consolas" charset="0"/>
                <a:ea typeface="Consolas" charset="0"/>
                <a:cs typeface="Consolas" charset="0"/>
              </a:rPr>
              <a:t>def</a:t>
            </a:r>
            <a:r>
              <a:rPr lang="mr-IN" sz="22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mr-IN" sz="2200" dirty="0" err="1">
                <a:latin typeface="Consolas" charset="0"/>
                <a:ea typeface="Consolas" charset="0"/>
                <a:cs typeface="Consolas" charset="0"/>
              </a:rPr>
              <a:t>set_payoff</a:t>
            </a:r>
            <a:r>
              <a:rPr lang="mr-IN" sz="22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mr-IN" sz="2200" dirty="0" err="1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self</a:t>
            </a:r>
            <a:r>
              <a:rPr lang="mr-IN" sz="2200" dirty="0" smtClean="0">
                <a:latin typeface="Consolas" charset="0"/>
                <a:ea typeface="Consolas" charset="0"/>
                <a:cs typeface="Consolas" charset="0"/>
              </a:rPr>
              <a:t>):</a:t>
            </a:r>
            <a:endParaRPr lang="en-US" sz="22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1382713" fontAlgn="base">
              <a:buNone/>
            </a:pPr>
            <a:r>
              <a:rPr lang="mr-IN" sz="2200" dirty="0" err="1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self</a:t>
            </a:r>
            <a:r>
              <a:rPr lang="en-US" sz="2200" dirty="0" smtClean="0">
                <a:latin typeface="Consolas" charset="0"/>
                <a:ea typeface="Consolas" charset="0"/>
                <a:cs typeface="Consolas" charset="0"/>
              </a:rPr>
              <a:t>.diff </a:t>
            </a:r>
            <a:r>
              <a:rPr lang="en-US" sz="2200" dirty="0">
                <a:latin typeface="Consolas" charset="0"/>
                <a:ea typeface="Consolas" charset="0"/>
                <a:cs typeface="Consolas" charset="0"/>
              </a:rPr>
              <a:t>= </a:t>
            </a:r>
            <a:r>
              <a:rPr lang="en-US" sz="2200" dirty="0" smtClean="0">
                <a:latin typeface="Consolas" charset="0"/>
                <a:ea typeface="Consolas" charset="0"/>
                <a:cs typeface="Consolas" charset="0"/>
              </a:rPr>
              <a:t>abs(</a:t>
            </a:r>
            <a:r>
              <a:rPr lang="mr-IN" sz="2200" dirty="0" err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self</a:t>
            </a:r>
            <a:r>
              <a:rPr lang="en-US" sz="2200" dirty="0" smtClean="0">
                <a:latin typeface="Consolas" charset="0"/>
                <a:ea typeface="Consolas" charset="0"/>
                <a:cs typeface="Consolas" charset="0"/>
              </a:rPr>
              <a:t>.guess </a:t>
            </a:r>
            <a:r>
              <a:rPr lang="en-US" sz="2200" dirty="0">
                <a:latin typeface="Consolas" charset="0"/>
                <a:ea typeface="Consolas" charset="0"/>
                <a:cs typeface="Consolas" charset="0"/>
              </a:rPr>
              <a:t>- </a:t>
            </a:r>
            <a:r>
              <a:rPr lang="mr-IN" sz="2200" dirty="0" err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self</a:t>
            </a:r>
            <a:r>
              <a:rPr lang="en-US" sz="2200" dirty="0" smtClean="0">
                <a:latin typeface="Consolas" charset="0"/>
                <a:ea typeface="Consolas" charset="0"/>
                <a:cs typeface="Consolas" charset="0"/>
              </a:rPr>
              <a:t>.</a:t>
            </a:r>
            <a:r>
              <a:rPr lang="en-US" sz="2200" dirty="0" err="1" smtClean="0">
                <a:latin typeface="Consolas" charset="0"/>
                <a:ea typeface="Consolas" charset="0"/>
                <a:cs typeface="Consolas" charset="0"/>
              </a:rPr>
              <a:t>toguess</a:t>
            </a:r>
            <a:r>
              <a:rPr lang="en-US" sz="2200" dirty="0">
                <a:latin typeface="Consolas" charset="0"/>
                <a:ea typeface="Consolas" charset="0"/>
                <a:cs typeface="Consolas" charset="0"/>
              </a:rPr>
              <a:t>)</a:t>
            </a:r>
            <a:endParaRPr lang="mr-IN" sz="2200" dirty="0">
              <a:latin typeface="Consolas" charset="0"/>
              <a:ea typeface="Consolas" charset="0"/>
              <a:cs typeface="Consolas" charset="0"/>
            </a:endParaRPr>
          </a:p>
          <a:p>
            <a:pPr marL="3435350" indent="-3435350" fontAlgn="base">
              <a:buNone/>
            </a:pPr>
            <a:r>
              <a:rPr lang="mr-IN" sz="2200" dirty="0">
                <a:latin typeface="Consolas" charset="0"/>
                <a:ea typeface="Consolas" charset="0"/>
                <a:cs typeface="Consolas" charset="0"/>
              </a:rPr>
              <a:t>        </a:t>
            </a:r>
            <a:r>
              <a:rPr lang="en-US" sz="2200" dirty="0" smtClean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mr-IN" sz="2200" dirty="0" err="1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self</a:t>
            </a:r>
            <a:r>
              <a:rPr lang="mr-IN" sz="2200" dirty="0" err="1" smtClean="0">
                <a:latin typeface="Consolas" charset="0"/>
                <a:ea typeface="Consolas" charset="0"/>
                <a:cs typeface="Consolas" charset="0"/>
              </a:rPr>
              <a:t>.payoff</a:t>
            </a:r>
            <a:r>
              <a:rPr lang="mr-IN" sz="22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mr-IN" sz="2200" dirty="0">
                <a:latin typeface="Consolas" charset="0"/>
                <a:ea typeface="Consolas" charset="0"/>
                <a:cs typeface="Consolas" charset="0"/>
              </a:rPr>
              <a:t>= </a:t>
            </a:r>
            <a:r>
              <a:rPr lang="mr-IN" sz="2200" dirty="0" err="1">
                <a:latin typeface="Consolas" charset="0"/>
                <a:ea typeface="Consolas" charset="0"/>
                <a:cs typeface="Consolas" charset="0"/>
              </a:rPr>
              <a:t>Constants.endowment</a:t>
            </a:r>
            <a:r>
              <a:rPr lang="mr-IN" sz="2200" dirty="0">
                <a:latin typeface="Consolas" charset="0"/>
                <a:ea typeface="Consolas" charset="0"/>
                <a:cs typeface="Consolas" charset="0"/>
              </a:rPr>
              <a:t> - </a:t>
            </a:r>
            <a:r>
              <a:rPr lang="mr-IN" sz="2200" dirty="0" err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self</a:t>
            </a:r>
            <a:r>
              <a:rPr lang="en-US" sz="2200" dirty="0">
                <a:latin typeface="Consolas" charset="0"/>
                <a:ea typeface="Consolas" charset="0"/>
                <a:cs typeface="Consolas" charset="0"/>
              </a:rPr>
              <a:t>.diff </a:t>
            </a:r>
          </a:p>
        </p:txBody>
      </p:sp>
      <p:sp>
        <p:nvSpPr>
          <p:cNvPr id="7" name="Rectangle 6"/>
          <p:cNvSpPr/>
          <p:nvPr/>
        </p:nvSpPr>
        <p:spPr>
          <a:xfrm>
            <a:off x="3048000" y="3105835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455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the app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fontAlgn="base">
              <a:buNone/>
            </a:pPr>
            <a:r>
              <a:rPr lang="en-US" dirty="0" err="1" smtClean="0"/>
              <a:t>otree</a:t>
            </a:r>
            <a:r>
              <a:rPr lang="en-US" dirty="0" smtClean="0"/>
              <a:t> </a:t>
            </a:r>
            <a:r>
              <a:rPr lang="en-US" dirty="0" err="1" smtClean="0"/>
              <a:t>resetdb</a:t>
            </a:r>
            <a:r>
              <a:rPr lang="en-US" dirty="0" smtClean="0"/>
              <a:t> </a:t>
            </a:r>
          </a:p>
          <a:p>
            <a:pPr marL="0" indent="0" fontAlgn="base">
              <a:buNone/>
            </a:pPr>
            <a:r>
              <a:rPr lang="en-US" dirty="0" err="1" smtClean="0"/>
              <a:t>otree</a:t>
            </a:r>
            <a:r>
              <a:rPr lang="en-US" dirty="0" smtClean="0"/>
              <a:t> </a:t>
            </a:r>
            <a:r>
              <a:rPr lang="en-US" dirty="0" err="1" smtClean="0"/>
              <a:t>runserver</a:t>
            </a:r>
            <a:endParaRPr lang="en-US" dirty="0" smtClean="0"/>
          </a:p>
          <a:p>
            <a:pPr marL="0" indent="0" fontAlgn="base">
              <a:buNone/>
            </a:pPr>
            <a:endParaRPr lang="en-US" dirty="0"/>
          </a:p>
          <a:p>
            <a:pPr marL="0" indent="0" fontAlgn="base">
              <a:buNone/>
            </a:pPr>
            <a:r>
              <a:rPr lang="en-US" dirty="0" smtClean="0"/>
              <a:t>go to: </a:t>
            </a:r>
            <a:r>
              <a:rPr lang="en-US" dirty="0" smtClean="0">
                <a:hlinkClick r:id="rId2"/>
              </a:rPr>
              <a:t>http://127.0.0.1:8000</a:t>
            </a:r>
            <a:r>
              <a:rPr lang="en-US" dirty="0" smtClean="0"/>
              <a:t> </a:t>
            </a:r>
            <a:endParaRPr lang="en-US" dirty="0"/>
          </a:p>
          <a:p>
            <a:pPr marL="0" indent="0" fontAlgn="base">
              <a:buNone/>
            </a:pPr>
            <a:endParaRPr lang="en-US" dirty="0" smtClean="0"/>
          </a:p>
          <a:p>
            <a:pPr fontAlgn="base"/>
            <a:endParaRPr lang="en-US" dirty="0" smtClean="0"/>
          </a:p>
          <a:p>
            <a:pPr fontAlgn="base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742156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b="1" dirty="0" smtClean="0"/>
              <a:t>April 3, Monday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Session 1 </a:t>
            </a:r>
            <a:r>
              <a:rPr lang="mr-IN" dirty="0" smtClean="0"/>
              <a:t>–</a:t>
            </a:r>
            <a:r>
              <a:rPr lang="en-US" dirty="0" smtClean="0"/>
              <a:t> main </a:t>
            </a:r>
            <a:r>
              <a:rPr lang="en-US" dirty="0" err="1" smtClean="0"/>
              <a:t>oTree</a:t>
            </a:r>
            <a:r>
              <a:rPr lang="en-US" dirty="0" smtClean="0"/>
              <a:t> components (views, models, templates)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Session 2 </a:t>
            </a:r>
            <a:r>
              <a:rPr lang="mr-IN" dirty="0" smtClean="0"/>
              <a:t>–</a:t>
            </a:r>
            <a:r>
              <a:rPr lang="en-US" dirty="0" smtClean="0"/>
              <a:t> multi player, multi-round games in </a:t>
            </a:r>
            <a:r>
              <a:rPr lang="en-US" dirty="0" err="1" smtClean="0"/>
              <a:t>oTree</a:t>
            </a:r>
            <a:endParaRPr lang="en-US" dirty="0" smtClean="0"/>
          </a:p>
          <a:p>
            <a:pPr marL="0" indent="0">
              <a:lnSpc>
                <a:spcPct val="150000"/>
              </a:lnSpc>
              <a:buNone/>
            </a:pPr>
            <a:r>
              <a:rPr lang="en-US" b="1" dirty="0" smtClean="0"/>
              <a:t>April 4, Tuesday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Session 3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/>
              <a:t> multi player, multi-round games in </a:t>
            </a:r>
            <a:r>
              <a:rPr lang="en-US" dirty="0" err="1"/>
              <a:t>oTree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 smtClean="0"/>
              <a:t>Session 4 </a:t>
            </a:r>
            <a:r>
              <a:rPr lang="mr-IN" dirty="0" smtClean="0"/>
              <a:t>–</a:t>
            </a:r>
            <a:r>
              <a:rPr lang="en-US" dirty="0" smtClean="0"/>
              <a:t> Advanced </a:t>
            </a:r>
            <a:r>
              <a:rPr lang="en-US" dirty="0" err="1" smtClean="0"/>
              <a:t>oTree</a:t>
            </a:r>
            <a:r>
              <a:rPr lang="en-US" dirty="0" smtClean="0"/>
              <a:t>: channels, </a:t>
            </a:r>
            <a:r>
              <a:rPr lang="en-US" dirty="0" err="1" smtClean="0"/>
              <a:t>mTurk</a:t>
            </a:r>
            <a:r>
              <a:rPr lang="en-US" dirty="0" smtClean="0"/>
              <a:t>. Discussion of 				   participants’ projects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4028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self?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fontAlgn="base">
              <a:buNone/>
            </a:pPr>
            <a:r>
              <a:rPr lang="en-US" dirty="0" smtClean="0"/>
              <a:t>SELF refers to the object of the class where we currently work in.</a:t>
            </a:r>
            <a:endParaRPr lang="en-US" dirty="0"/>
          </a:p>
          <a:p>
            <a:pPr marL="0" indent="0" fontAlgn="base">
              <a:buNone/>
            </a:pPr>
            <a:endParaRPr lang="en-US" dirty="0" smtClean="0"/>
          </a:p>
          <a:p>
            <a:pPr fontAlgn="base"/>
            <a:endParaRPr lang="en-US" dirty="0" smtClean="0"/>
          </a:p>
          <a:p>
            <a:pPr fontAlgn="base"/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850" y="2796310"/>
            <a:ext cx="8496300" cy="1320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3800" y="4487718"/>
            <a:ext cx="7264400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217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571500" y="4981257"/>
            <a:ext cx="7429500" cy="870903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/>
          <p:cNvSpPr/>
          <p:nvPr/>
        </p:nvSpPr>
        <p:spPr>
          <a:xfrm>
            <a:off x="571500" y="1825625"/>
            <a:ext cx="7429500" cy="3020695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Hierarchy of objects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 fontAlgn="base">
              <a:lnSpc>
                <a:spcPct val="150000"/>
              </a:lnSpc>
              <a:buFont typeface="+mj-lt"/>
              <a:buAutoNum type="arabicPeriod"/>
            </a:pPr>
            <a:r>
              <a:rPr lang="en-US" dirty="0" smtClean="0"/>
              <a:t>Session</a:t>
            </a:r>
          </a:p>
          <a:p>
            <a:pPr marL="514350" indent="-514350" fontAlgn="base">
              <a:lnSpc>
                <a:spcPct val="150000"/>
              </a:lnSpc>
              <a:buFont typeface="+mj-lt"/>
              <a:buAutoNum type="arabicPeriod"/>
            </a:pPr>
            <a:r>
              <a:rPr lang="en-US" dirty="0" err="1" smtClean="0"/>
              <a:t>Subsession</a:t>
            </a:r>
            <a:endParaRPr lang="en-US" dirty="0" smtClean="0"/>
          </a:p>
          <a:p>
            <a:pPr marL="514350" indent="-514350" fontAlgn="base">
              <a:lnSpc>
                <a:spcPct val="150000"/>
              </a:lnSpc>
              <a:buFont typeface="+mj-lt"/>
              <a:buAutoNum type="arabicPeriod"/>
            </a:pPr>
            <a:r>
              <a:rPr lang="en-US" dirty="0" smtClean="0"/>
              <a:t>Group</a:t>
            </a:r>
          </a:p>
          <a:p>
            <a:pPr marL="514350" indent="-514350" fontAlgn="base">
              <a:lnSpc>
                <a:spcPct val="150000"/>
              </a:lnSpc>
              <a:buFont typeface="+mj-lt"/>
              <a:buAutoNum type="arabicPeriod"/>
            </a:pPr>
            <a:r>
              <a:rPr lang="en-US" dirty="0" smtClean="0"/>
              <a:t>Player - Participant</a:t>
            </a:r>
          </a:p>
          <a:p>
            <a:pPr marL="514350" indent="-514350" fontAlgn="base">
              <a:lnSpc>
                <a:spcPct val="150000"/>
              </a:lnSpc>
              <a:buFont typeface="+mj-lt"/>
              <a:buAutoNum type="arabicPeriod"/>
            </a:pPr>
            <a:r>
              <a:rPr lang="en-US" dirty="0" smtClean="0"/>
              <a:t>Page</a:t>
            </a:r>
          </a:p>
          <a:p>
            <a:pPr marL="0" indent="0" fontAlgn="base">
              <a:buNone/>
            </a:pPr>
            <a:endParaRPr lang="en-US" dirty="0" smtClean="0"/>
          </a:p>
          <a:p>
            <a:pPr fontAlgn="base"/>
            <a:endParaRPr lang="en-US" dirty="0" smtClean="0"/>
          </a:p>
          <a:p>
            <a:pPr fontAlgn="base"/>
            <a:endParaRPr lang="en-US" dirty="0" smtClean="0"/>
          </a:p>
        </p:txBody>
      </p:sp>
      <p:sp>
        <p:nvSpPr>
          <p:cNvPr id="6" name="Rounded Rectangle 5"/>
          <p:cNvSpPr/>
          <p:nvPr/>
        </p:nvSpPr>
        <p:spPr>
          <a:xfrm rot="16200000">
            <a:off x="7331075" y="2827653"/>
            <a:ext cx="3020695" cy="1016635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smtClean="0"/>
              <a:t>TABLES</a:t>
            </a:r>
            <a:endParaRPr lang="en-US" sz="4000"/>
          </a:p>
        </p:txBody>
      </p:sp>
    </p:spTree>
    <p:extLst>
      <p:ext uri="{BB962C8B-B14F-4D97-AF65-F5344CB8AC3E}">
        <p14:creationId xmlns:p14="http://schemas.microsoft.com/office/powerpoint/2010/main" val="583515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runs when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 fontAlgn="base">
              <a:buFont typeface="+mj-lt"/>
              <a:buAutoNum type="arabicPeriod"/>
            </a:pPr>
            <a:r>
              <a:rPr lang="en-US" dirty="0" smtClean="0"/>
              <a:t>Class definition:</a:t>
            </a:r>
          </a:p>
          <a:p>
            <a:pPr marL="971550" lvl="1" indent="-514350" fontAlgn="base">
              <a:buFont typeface="+mj-lt"/>
              <a:buAutoNum type="arabicPeriod"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class Player(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BasePlayer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)</a:t>
            </a:r>
          </a:p>
          <a:p>
            <a:pPr marL="971550" lvl="1" indent="-514350" fontAlgn="base">
              <a:buFont typeface="+mj-lt"/>
              <a:buAutoNum type="arabicPeriod"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class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MyPage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(Page)</a:t>
            </a:r>
          </a:p>
          <a:p>
            <a:pPr marL="514350" indent="-514350" fontAlgn="base">
              <a:buFont typeface="+mj-lt"/>
              <a:buAutoNum type="arabicPeriod"/>
            </a:pPr>
            <a:r>
              <a:rPr lang="en-US" dirty="0" err="1" smtClean="0"/>
              <a:t>Subsession</a:t>
            </a:r>
            <a:r>
              <a:rPr lang="en-US" dirty="0" smtClean="0"/>
              <a:t>: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def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before_session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starts(self)</a:t>
            </a:r>
          </a:p>
          <a:p>
            <a:pPr marL="514350" indent="-514350" fontAlgn="base">
              <a:buFont typeface="+mj-lt"/>
              <a:buAutoNum type="arabicPeriod"/>
            </a:pPr>
            <a:r>
              <a:rPr lang="en-US" dirty="0" smtClean="0"/>
              <a:t>Page: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is_displayed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(self)</a:t>
            </a:r>
          </a:p>
          <a:p>
            <a:pPr marL="514350" indent="-514350" fontAlgn="base">
              <a:buFont typeface="+mj-lt"/>
              <a:buAutoNum type="arabicPeriod"/>
            </a:pPr>
            <a:r>
              <a:rPr lang="en-US" dirty="0" smtClean="0"/>
              <a:t>Page: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vars_for_template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(self)</a:t>
            </a:r>
          </a:p>
          <a:p>
            <a:pPr marL="514350" indent="-514350" fontAlgn="base">
              <a:buFont typeface="+mj-lt"/>
              <a:buAutoNum type="arabicPeriod"/>
            </a:pPr>
            <a:r>
              <a:rPr lang="en-US" dirty="0" smtClean="0"/>
              <a:t>Page: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before_next_page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(self)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marL="514350" indent="-514350" fontAlgn="base">
              <a:buFont typeface="+mj-lt"/>
              <a:buAutoNum type="arabicPeriod"/>
            </a:pPr>
            <a:r>
              <a:rPr lang="en-US" dirty="0" err="1" smtClean="0"/>
              <a:t>WaitPage</a:t>
            </a:r>
            <a:r>
              <a:rPr lang="en-US" dirty="0" smtClean="0"/>
              <a:t>: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is_displayed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(self)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marL="514350" indent="-514350" fontAlgn="base">
              <a:buFont typeface="+mj-lt"/>
              <a:buAutoNum type="arabicPeriod"/>
            </a:pPr>
            <a:r>
              <a:rPr lang="en-US" dirty="0" err="1" smtClean="0"/>
              <a:t>WaitPage</a:t>
            </a:r>
            <a:r>
              <a:rPr lang="en-US" dirty="0" smtClean="0"/>
              <a:t>: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after_all_players_arrive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(self)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8448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00062"/>
            <a:ext cx="10515600" cy="1325563"/>
          </a:xfrm>
        </p:spPr>
        <p:txBody>
          <a:bodyPr/>
          <a:lstStyle/>
          <a:p>
            <a:r>
              <a:rPr lang="en-US" dirty="0" smtClean="0"/>
              <a:t>Ultimatum. Screen 1. Intro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5550" y="1685760"/>
            <a:ext cx="7673521" cy="4772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997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00062"/>
            <a:ext cx="10515600" cy="1325563"/>
          </a:xfrm>
        </p:spPr>
        <p:txBody>
          <a:bodyPr/>
          <a:lstStyle/>
          <a:p>
            <a:r>
              <a:rPr lang="en-US" dirty="0" smtClean="0"/>
              <a:t>Ultimatum. Screen 2. Offer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b="26145"/>
          <a:stretch/>
        </p:blipFill>
        <p:spPr>
          <a:xfrm>
            <a:off x="495300" y="1825625"/>
            <a:ext cx="11696700" cy="4624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668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00062"/>
            <a:ext cx="10515600" cy="1325563"/>
          </a:xfrm>
        </p:spPr>
        <p:txBody>
          <a:bodyPr/>
          <a:lstStyle/>
          <a:p>
            <a:r>
              <a:rPr lang="en-US" dirty="0" smtClean="0"/>
              <a:t>Ultimatum. Screen 3. Accept/Reject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b="17636"/>
          <a:stretch/>
        </p:blipFill>
        <p:spPr>
          <a:xfrm>
            <a:off x="241300" y="1825625"/>
            <a:ext cx="11709400" cy="4738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2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00062"/>
            <a:ext cx="10515600" cy="1325563"/>
          </a:xfrm>
        </p:spPr>
        <p:txBody>
          <a:bodyPr/>
          <a:lstStyle/>
          <a:p>
            <a:r>
              <a:rPr lang="en-US" dirty="0" smtClean="0"/>
              <a:t>Ultimatum. Screen 4. Results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900" y="2036535"/>
            <a:ext cx="11760200" cy="425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091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Ultimatum: some preliminary prep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fontAlgn="base">
              <a:lnSpc>
                <a:spcPct val="150000"/>
              </a:lnSpc>
            </a:pPr>
            <a:r>
              <a:rPr lang="en-US" dirty="0" smtClean="0"/>
              <a:t>Let’s run ‘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otree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startapp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ultimatum</a:t>
            </a:r>
            <a:r>
              <a:rPr lang="en-US" dirty="0" smtClean="0"/>
              <a:t>’</a:t>
            </a:r>
          </a:p>
          <a:p>
            <a:pPr fontAlgn="base">
              <a:lnSpc>
                <a:spcPct val="150000"/>
              </a:lnSpc>
            </a:pPr>
            <a:r>
              <a:rPr lang="en-US" dirty="0" smtClean="0"/>
              <a:t>and copy from our guess app: </a:t>
            </a:r>
            <a:r>
              <a:rPr lang="en-US" i="1" dirty="0" smtClean="0"/>
              <a:t>intro, decision, instructions</a:t>
            </a:r>
          </a:p>
          <a:p>
            <a:pPr fontAlgn="base">
              <a:lnSpc>
                <a:spcPct val="150000"/>
              </a:lnSpc>
            </a:pPr>
            <a:r>
              <a:rPr lang="mr-IN" dirty="0" smtClean="0"/>
              <a:t>…</a:t>
            </a:r>
            <a:r>
              <a:rPr lang="en-US" dirty="0" smtClean="0"/>
              <a:t> rename in intro and decision the % include %:</a:t>
            </a:r>
            <a:endParaRPr lang="en-US" dirty="0"/>
          </a:p>
          <a:p>
            <a:pPr fontAlgn="base">
              <a:lnSpc>
                <a:spcPct val="150000"/>
              </a:lnSpc>
            </a:pPr>
            <a:r>
              <a:rPr lang="en-US" b="1" dirty="0" smtClean="0"/>
              <a:t>TO</a:t>
            </a:r>
            <a:r>
              <a:rPr lang="en-US" dirty="0" smtClean="0"/>
              <a:t>: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{%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include 'ultimatum/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instructions.html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'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%}</a:t>
            </a:r>
          </a:p>
          <a:p>
            <a:pPr fontAlgn="base">
              <a:lnSpc>
                <a:spcPct val="150000"/>
              </a:lnSpc>
            </a:pPr>
            <a:r>
              <a:rPr lang="en-US" dirty="0" smtClean="0"/>
              <a:t>make a copy of </a:t>
            </a:r>
            <a:r>
              <a:rPr lang="en-US" i="1" dirty="0" err="1" smtClean="0"/>
              <a:t>decision.html</a:t>
            </a:r>
            <a:endParaRPr lang="en-US" i="1" dirty="0" smtClean="0"/>
          </a:p>
          <a:p>
            <a:pPr fontAlgn="base">
              <a:lnSpc>
                <a:spcPct val="150000"/>
              </a:lnSpc>
            </a:pPr>
            <a:r>
              <a:rPr lang="en-US" dirty="0" smtClean="0"/>
              <a:t>rename files to: </a:t>
            </a:r>
            <a:r>
              <a:rPr lang="en-US" i="1" dirty="0" err="1" smtClean="0"/>
              <a:t>Offer.html</a:t>
            </a:r>
            <a:r>
              <a:rPr lang="en-US" i="1" dirty="0" smtClean="0"/>
              <a:t>, </a:t>
            </a:r>
            <a:r>
              <a:rPr lang="en-US" i="1" dirty="0" err="1" smtClean="0"/>
              <a:t>Accept.html</a:t>
            </a:r>
            <a:endParaRPr lang="en-US" i="1" dirty="0"/>
          </a:p>
        </p:txBody>
      </p:sp>
      <p:sp>
        <p:nvSpPr>
          <p:cNvPr id="6" name="Rectangle 5"/>
          <p:cNvSpPr/>
          <p:nvPr/>
        </p:nvSpPr>
        <p:spPr>
          <a:xfrm>
            <a:off x="3048000" y="3105835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7134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Ultimatum: multi-player game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base"/>
            <a:r>
              <a:rPr lang="en-US" dirty="0" smtClean="0"/>
              <a:t>In </a:t>
            </a:r>
            <a:r>
              <a:rPr lang="en-US" dirty="0" err="1" smtClean="0"/>
              <a:t>models.py</a:t>
            </a:r>
            <a:r>
              <a:rPr lang="en-US" dirty="0" smtClean="0"/>
              <a:t>: Constants: </a:t>
            </a:r>
            <a:r>
              <a:rPr lang="en-US" b="1" dirty="0" err="1" smtClean="0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players_per_group</a:t>
            </a:r>
            <a:r>
              <a:rPr lang="en-US" b="1" dirty="0" smtClean="0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 = 2</a:t>
            </a:r>
          </a:p>
          <a:p>
            <a:pPr fontAlgn="base"/>
            <a:r>
              <a:rPr lang="en-US" sz="2200" b="1" dirty="0" smtClean="0"/>
              <a:t>NB: when there is only one player then</a:t>
            </a:r>
            <a:r>
              <a:rPr lang="en-US" sz="2200" b="1" dirty="0"/>
              <a:t> </a:t>
            </a:r>
            <a:r>
              <a:rPr lang="en-US" sz="2200" b="1" dirty="0" err="1"/>
              <a:t>players_per_group</a:t>
            </a:r>
            <a:r>
              <a:rPr lang="en-US" sz="2200" b="1" dirty="0"/>
              <a:t> </a:t>
            </a:r>
            <a:r>
              <a:rPr lang="en-US" sz="2200" b="1" dirty="0" smtClean="0"/>
              <a:t>= None, not 1!</a:t>
            </a:r>
          </a:p>
          <a:p>
            <a:pPr fontAlgn="base"/>
            <a:r>
              <a:rPr lang="en-US" sz="2400" dirty="0" smtClean="0"/>
              <a:t>In Player we define function that returns the role</a:t>
            </a:r>
          </a:p>
          <a:p>
            <a:pPr marL="0" indent="0" fontAlgn="base">
              <a:buNone/>
            </a:pPr>
            <a:r>
              <a:rPr lang="en-US" sz="2400" dirty="0">
                <a:solidFill>
                  <a:srgbClr val="99CF50"/>
                </a:solidFill>
                <a:latin typeface="Consolas" charset="0"/>
                <a:ea typeface="Consolas" charset="0"/>
                <a:cs typeface="Consolas" charset="0"/>
              </a:rPr>
              <a:t>class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u="sng" dirty="0">
                <a:latin typeface="Consolas" charset="0"/>
                <a:ea typeface="Consolas" charset="0"/>
                <a:cs typeface="Consolas" charset="0"/>
              </a:rPr>
              <a:t>Player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2400" i="1" dirty="0" err="1">
                <a:solidFill>
                  <a:srgbClr val="9B5C2E"/>
                </a:solidFill>
                <a:latin typeface="Consolas" charset="0"/>
                <a:ea typeface="Consolas" charset="0"/>
                <a:cs typeface="Consolas" charset="0"/>
              </a:rPr>
              <a:t>BasePlayer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): </a:t>
            </a:r>
            <a:endParaRPr lang="en-US" sz="2400" dirty="0" smtClean="0">
              <a:latin typeface="Consolas" charset="0"/>
              <a:ea typeface="Consolas" charset="0"/>
              <a:cs typeface="Consolas" charset="0"/>
            </a:endParaRPr>
          </a:p>
          <a:p>
            <a:pPr marL="976313" indent="0" fontAlgn="base">
              <a:buNone/>
            </a:pPr>
            <a:r>
              <a:rPr lang="en-US" sz="2400" dirty="0" err="1" smtClean="0">
                <a:solidFill>
                  <a:srgbClr val="99CF50"/>
                </a:solidFill>
                <a:latin typeface="Consolas" charset="0"/>
                <a:ea typeface="Consolas" charset="0"/>
                <a:cs typeface="Consolas" charset="0"/>
              </a:rPr>
              <a:t>def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dirty="0">
                <a:solidFill>
                  <a:srgbClr val="89BDFF"/>
                </a:solidFill>
                <a:latin typeface="Consolas" charset="0"/>
                <a:ea typeface="Consolas" charset="0"/>
                <a:cs typeface="Consolas" charset="0"/>
              </a:rPr>
              <a:t>role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2400" dirty="0">
                <a:solidFill>
                  <a:srgbClr val="3E87E3"/>
                </a:solidFill>
                <a:latin typeface="Consolas" charset="0"/>
                <a:ea typeface="Consolas" charset="0"/>
                <a:cs typeface="Consolas" charset="0"/>
              </a:rPr>
              <a:t>self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): </a:t>
            </a:r>
            <a:endParaRPr lang="en-US" sz="2400" dirty="0" smtClean="0">
              <a:latin typeface="Consolas" charset="0"/>
              <a:ea typeface="Consolas" charset="0"/>
              <a:cs typeface="Consolas" charset="0"/>
            </a:endParaRPr>
          </a:p>
          <a:p>
            <a:pPr marL="1725613" indent="0" fontAlgn="base">
              <a:buNone/>
            </a:pPr>
            <a:r>
              <a:rPr lang="en-US" sz="2400" dirty="0" smtClean="0">
                <a:solidFill>
                  <a:srgbClr val="E28964"/>
                </a:solidFill>
                <a:latin typeface="Consolas" charset="0"/>
                <a:ea typeface="Consolas" charset="0"/>
                <a:cs typeface="Consolas" charset="0"/>
              </a:rPr>
              <a:t>if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dirty="0" err="1">
                <a:solidFill>
                  <a:srgbClr val="3E87E3"/>
                </a:solidFill>
                <a:latin typeface="Consolas" charset="0"/>
                <a:ea typeface="Consolas" charset="0"/>
                <a:cs typeface="Consolas" charset="0"/>
              </a:rPr>
              <a:t>self</a:t>
            </a: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.id_in_group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dirty="0">
                <a:solidFill>
                  <a:srgbClr val="E28964"/>
                </a:solidFill>
                <a:latin typeface="Consolas" charset="0"/>
                <a:ea typeface="Consolas" charset="0"/>
                <a:cs typeface="Consolas" charset="0"/>
              </a:rPr>
              <a:t>==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dirty="0">
                <a:solidFill>
                  <a:srgbClr val="3387CC"/>
                </a:solidFill>
                <a:latin typeface="Consolas" charset="0"/>
                <a:ea typeface="Consolas" charset="0"/>
                <a:cs typeface="Consolas" charset="0"/>
              </a:rPr>
              <a:t>1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: </a:t>
            </a:r>
            <a:endParaRPr lang="en-US" sz="2400" dirty="0" smtClean="0">
              <a:latin typeface="Consolas" charset="0"/>
              <a:ea typeface="Consolas" charset="0"/>
              <a:cs typeface="Consolas" charset="0"/>
            </a:endParaRPr>
          </a:p>
          <a:p>
            <a:pPr marL="2295525" indent="0" fontAlgn="base">
              <a:buNone/>
            </a:pPr>
            <a:r>
              <a:rPr lang="en-US" sz="2400" dirty="0" smtClean="0">
                <a:solidFill>
                  <a:srgbClr val="E28964"/>
                </a:solidFill>
                <a:latin typeface="Consolas" charset="0"/>
                <a:ea typeface="Consolas" charset="0"/>
                <a:cs typeface="Consolas" charset="0"/>
              </a:rPr>
              <a:t>return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dirty="0">
                <a:solidFill>
                  <a:srgbClr val="65B042"/>
                </a:solidFill>
                <a:latin typeface="Consolas" charset="0"/>
                <a:ea typeface="Consolas" charset="0"/>
                <a:cs typeface="Consolas" charset="0"/>
              </a:rPr>
              <a:t>'Proposer'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 </a:t>
            </a:r>
            <a:endParaRPr lang="en-US" sz="2400" dirty="0" smtClean="0">
              <a:latin typeface="Consolas" charset="0"/>
              <a:ea typeface="Consolas" charset="0"/>
              <a:cs typeface="Consolas" charset="0"/>
            </a:endParaRPr>
          </a:p>
          <a:p>
            <a:pPr marL="1725613" indent="0" fontAlgn="base">
              <a:buNone/>
            </a:pPr>
            <a:r>
              <a:rPr lang="en-US" sz="2400" dirty="0" smtClean="0">
                <a:solidFill>
                  <a:srgbClr val="E28964"/>
                </a:solidFill>
                <a:latin typeface="Consolas" charset="0"/>
                <a:ea typeface="Consolas" charset="0"/>
                <a:cs typeface="Consolas" charset="0"/>
              </a:rPr>
              <a:t>if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dirty="0" err="1">
                <a:solidFill>
                  <a:srgbClr val="3E87E3"/>
                </a:solidFill>
                <a:latin typeface="Consolas" charset="0"/>
                <a:ea typeface="Consolas" charset="0"/>
                <a:cs typeface="Consolas" charset="0"/>
              </a:rPr>
              <a:t>self</a:t>
            </a: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.id_in_group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dirty="0">
                <a:solidFill>
                  <a:srgbClr val="E28964"/>
                </a:solidFill>
                <a:latin typeface="Consolas" charset="0"/>
                <a:ea typeface="Consolas" charset="0"/>
                <a:cs typeface="Consolas" charset="0"/>
              </a:rPr>
              <a:t>==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dirty="0" smtClean="0">
                <a:solidFill>
                  <a:srgbClr val="3387CC"/>
                </a:solidFill>
                <a:latin typeface="Consolas" charset="0"/>
                <a:ea typeface="Consolas" charset="0"/>
                <a:cs typeface="Consolas" charset="0"/>
              </a:rPr>
              <a:t>2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:</a:t>
            </a:r>
          </a:p>
          <a:p>
            <a:pPr marL="2295525" indent="0" fontAlgn="base">
              <a:buNone/>
            </a:pPr>
            <a:r>
              <a:rPr lang="en-US" sz="2400" dirty="0" smtClean="0">
                <a:solidFill>
                  <a:srgbClr val="E28964"/>
                </a:solidFill>
                <a:latin typeface="Consolas" charset="0"/>
                <a:ea typeface="Consolas" charset="0"/>
                <a:cs typeface="Consolas" charset="0"/>
              </a:rPr>
              <a:t>return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dirty="0">
                <a:solidFill>
                  <a:srgbClr val="65B042"/>
                </a:solidFill>
                <a:latin typeface="Consolas" charset="0"/>
                <a:ea typeface="Consolas" charset="0"/>
                <a:cs typeface="Consolas" charset="0"/>
              </a:rPr>
              <a:t>'Responder'</a:t>
            </a:r>
            <a:endParaRPr lang="en-US" sz="2400" dirty="0">
              <a:latin typeface="Consolas" charset="0"/>
              <a:ea typeface="Consolas" charset="0"/>
              <a:cs typeface="Consolas" charset="0"/>
            </a:endParaRPr>
          </a:p>
          <a:p>
            <a:pPr fontAlgn="base"/>
            <a:endParaRPr lang="en-US" sz="2400" dirty="0" smtClean="0"/>
          </a:p>
          <a:p>
            <a:pPr fontAlgn="base"/>
            <a:endParaRPr lang="en-US" sz="2400" dirty="0" smtClean="0"/>
          </a:p>
          <a:p>
            <a:pPr fontAlgn="base"/>
            <a:endParaRPr lang="en-US" sz="2400" dirty="0"/>
          </a:p>
          <a:p>
            <a:pPr fontAlgn="base"/>
            <a:endParaRPr lang="en-US" sz="2200" b="1" dirty="0" smtClean="0"/>
          </a:p>
        </p:txBody>
      </p:sp>
      <p:sp>
        <p:nvSpPr>
          <p:cNvPr id="6" name="Rectangle 5"/>
          <p:cNvSpPr/>
          <p:nvPr/>
        </p:nvSpPr>
        <p:spPr>
          <a:xfrm>
            <a:off x="3048000" y="3105835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3743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Ultimatum: planning 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base"/>
            <a:r>
              <a:rPr lang="en-US" dirty="0" smtClean="0"/>
              <a:t>The workflow: </a:t>
            </a:r>
          </a:p>
          <a:p>
            <a:pPr fontAlgn="base"/>
            <a:r>
              <a:rPr lang="en-US" dirty="0" smtClean="0"/>
              <a:t>1. Introduction</a:t>
            </a:r>
          </a:p>
          <a:p>
            <a:pPr fontAlgn="base"/>
            <a:r>
              <a:rPr lang="en-US" dirty="0" smtClean="0"/>
              <a:t>2. Player 1 decides about an offer, Player 2 waits</a:t>
            </a:r>
          </a:p>
          <a:p>
            <a:pPr fontAlgn="base"/>
            <a:r>
              <a:rPr lang="en-US" dirty="0" smtClean="0"/>
              <a:t>3. Player 2 decides whether accepting or not. Player 1 waits.</a:t>
            </a:r>
          </a:p>
          <a:p>
            <a:pPr fontAlgn="base"/>
            <a:r>
              <a:rPr lang="en-US" dirty="0" smtClean="0"/>
              <a:t>4. Both see the results.</a:t>
            </a:r>
          </a:p>
          <a:p>
            <a:pPr marL="0" indent="0" fontAlgn="base">
              <a:buNone/>
            </a:pPr>
            <a:r>
              <a:rPr lang="en-US" dirty="0" smtClean="0"/>
              <a:t>We need 6 pages. For (2) and (3) we a set of (</a:t>
            </a:r>
            <a:r>
              <a:rPr lang="en-US" i="1" dirty="0" smtClean="0"/>
              <a:t>Page, </a:t>
            </a:r>
            <a:r>
              <a:rPr lang="en-US" i="1" dirty="0" err="1" smtClean="0"/>
              <a:t>WaitPage</a:t>
            </a:r>
            <a:r>
              <a:rPr lang="en-US" dirty="0" smtClean="0"/>
              <a:t>)</a:t>
            </a:r>
          </a:p>
          <a:p>
            <a:pPr marL="0" indent="0" fontAlgn="base">
              <a:buNone/>
            </a:pPr>
            <a:r>
              <a:rPr lang="en-US" i="1" dirty="0" smtClean="0"/>
              <a:t>Page </a:t>
            </a:r>
            <a:r>
              <a:rPr lang="en-US" dirty="0" smtClean="0"/>
              <a:t>in (2) will be shown only to Proposer </a:t>
            </a:r>
          </a:p>
          <a:p>
            <a:pPr marL="0" indent="0" fontAlgn="base">
              <a:buNone/>
            </a:pPr>
            <a:r>
              <a:rPr lang="en-US" i="1" dirty="0"/>
              <a:t>Page </a:t>
            </a:r>
            <a:r>
              <a:rPr lang="en-US" dirty="0"/>
              <a:t>in </a:t>
            </a:r>
            <a:r>
              <a:rPr lang="en-US" dirty="0" smtClean="0"/>
              <a:t>(3) </a:t>
            </a:r>
            <a:r>
              <a:rPr lang="en-US" dirty="0"/>
              <a:t>will be shown only to </a:t>
            </a:r>
            <a:r>
              <a:rPr lang="en-US" dirty="0" smtClean="0"/>
              <a:t>Responder</a:t>
            </a:r>
            <a:endParaRPr lang="en-US" dirty="0"/>
          </a:p>
          <a:p>
            <a:pPr marL="0" indent="0" fontAlgn="base">
              <a:buNone/>
            </a:pPr>
            <a:endParaRPr lang="en-US" dirty="0" smtClean="0"/>
          </a:p>
          <a:p>
            <a:pPr fontAlgn="base"/>
            <a:endParaRPr lang="en-US" dirty="0" smtClean="0"/>
          </a:p>
          <a:p>
            <a:pPr fontAlgn="base"/>
            <a:endParaRPr lang="en-US" dirty="0" smtClean="0"/>
          </a:p>
          <a:p>
            <a:pPr fontAlgn="base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650214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in 5 minutes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946275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Indent to begin the block</a:t>
            </a:r>
          </a:p>
          <a:p>
            <a:pPr lvl="0"/>
            <a:r>
              <a:rPr lang="en-US" dirty="0"/>
              <a:t>Comment: # </a:t>
            </a:r>
          </a:p>
          <a:p>
            <a:pPr lvl="0"/>
            <a:r>
              <a:rPr lang="en-US" dirty="0"/>
              <a:t>Lists: a = [1, 2, 3,]</a:t>
            </a:r>
          </a:p>
          <a:p>
            <a:pPr lvl="0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750" y="3543300"/>
            <a:ext cx="6221730" cy="26617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3570" y="365125"/>
            <a:ext cx="2754409" cy="1526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69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Ultimatum: </a:t>
            </a:r>
            <a:r>
              <a:rPr lang="en-US" dirty="0" err="1" smtClean="0"/>
              <a:t>models.py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base"/>
            <a:r>
              <a:rPr lang="en-US" dirty="0" smtClean="0"/>
              <a:t>Creating new fields in </a:t>
            </a:r>
            <a:r>
              <a:rPr lang="en-US" dirty="0" err="1" smtClean="0"/>
              <a:t>models.py</a:t>
            </a:r>
            <a:r>
              <a:rPr lang="en-US" dirty="0" smtClean="0"/>
              <a:t>:</a:t>
            </a:r>
          </a:p>
          <a:p>
            <a:pPr fontAlgn="base"/>
            <a:r>
              <a:rPr lang="en-US" dirty="0" smtClean="0"/>
              <a:t>We need fields in group, because these fields are the same for both players.</a:t>
            </a:r>
          </a:p>
          <a:p>
            <a:pPr fontAlgn="base"/>
            <a:endParaRPr lang="en-US" dirty="0" smtClean="0"/>
          </a:p>
          <a:p>
            <a:pPr fontAlgn="base"/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3810" y="3411763"/>
            <a:ext cx="9804380" cy="3047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803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Ultimatum: </a:t>
            </a:r>
            <a:r>
              <a:rPr lang="en-US" dirty="0" err="1" smtClean="0"/>
              <a:t>models.py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base"/>
            <a:r>
              <a:rPr lang="en-US" dirty="0" smtClean="0"/>
              <a:t>Defining the function that will be able to set the payoffs of the players depending on their role in a group:</a:t>
            </a:r>
          </a:p>
          <a:p>
            <a:pPr fontAlgn="base"/>
            <a:endParaRPr lang="en-US" dirty="0" smtClean="0"/>
          </a:p>
          <a:p>
            <a:pPr fontAlgn="base"/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842" y="3506107"/>
            <a:ext cx="10499105" cy="2519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43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Static files: how insert an image?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963886" y="1825625"/>
            <a:ext cx="6389914" cy="4351338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en-US" sz="2200" dirty="0" smtClean="0"/>
              <a:t>Create folder in an app: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mr-IN" sz="2200" dirty="0" smtClean="0"/>
              <a:t>…</a:t>
            </a:r>
            <a:r>
              <a:rPr lang="en-US" sz="2200" dirty="0" smtClean="0"/>
              <a:t>/static/ultimatum</a:t>
            </a:r>
          </a:p>
          <a:p>
            <a:pPr>
              <a:lnSpc>
                <a:spcPct val="150000"/>
              </a:lnSpc>
            </a:pPr>
            <a:r>
              <a:rPr lang="en-US" sz="2200" dirty="0" smtClean="0"/>
              <a:t>Put your image there</a:t>
            </a:r>
            <a:endParaRPr lang="ru-RU" sz="2200" dirty="0" smtClean="0"/>
          </a:p>
          <a:p>
            <a:pPr>
              <a:lnSpc>
                <a:spcPct val="150000"/>
              </a:lnSpc>
            </a:pPr>
            <a:r>
              <a:rPr lang="en-US" sz="2200" dirty="0" smtClean="0"/>
              <a:t>insert in </a:t>
            </a:r>
            <a:r>
              <a:rPr lang="en-US" sz="2200" dirty="0"/>
              <a:t>in the </a:t>
            </a:r>
            <a:r>
              <a:rPr lang="en-US" sz="2200" dirty="0" smtClean="0"/>
              <a:t>beginning of your </a:t>
            </a:r>
            <a:r>
              <a:rPr lang="en-US" sz="2200" i="1" dirty="0" err="1" smtClean="0"/>
              <a:t>instructions.html</a:t>
            </a:r>
            <a:r>
              <a:rPr lang="en-US" sz="2200" i="1" dirty="0" smtClean="0"/>
              <a:t>: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200" dirty="0">
                <a:latin typeface="Consolas" charset="0"/>
                <a:ea typeface="Consolas" charset="0"/>
                <a:cs typeface="Consolas" charset="0"/>
              </a:rPr>
              <a:t>{% load </a:t>
            </a:r>
            <a:r>
              <a:rPr lang="en-US" sz="2200" dirty="0" err="1">
                <a:latin typeface="Consolas" charset="0"/>
                <a:ea typeface="Consolas" charset="0"/>
                <a:cs typeface="Consolas" charset="0"/>
              </a:rPr>
              <a:t>staticfiles</a:t>
            </a:r>
            <a:r>
              <a:rPr lang="en-US" sz="2200" dirty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2200" dirty="0" smtClean="0">
                <a:latin typeface="Consolas" charset="0"/>
                <a:ea typeface="Consolas" charset="0"/>
                <a:cs typeface="Consolas" charset="0"/>
              </a:rPr>
              <a:t>%}</a:t>
            </a:r>
          </a:p>
          <a:p>
            <a:pPr>
              <a:lnSpc>
                <a:spcPct val="150000"/>
              </a:lnSpc>
            </a:pPr>
            <a:r>
              <a:rPr lang="en-US" sz="2200" dirty="0" smtClean="0"/>
              <a:t>and in the text: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200" dirty="0">
                <a:latin typeface="Consolas" charset="0"/>
                <a:ea typeface="Consolas" charset="0"/>
                <a:cs typeface="Consolas" charset="0"/>
              </a:rPr>
              <a:t>&lt;</a:t>
            </a:r>
            <a:r>
              <a:rPr lang="en-US" sz="2200" dirty="0" err="1">
                <a:latin typeface="Consolas" charset="0"/>
                <a:ea typeface="Consolas" charset="0"/>
                <a:cs typeface="Consolas" charset="0"/>
              </a:rPr>
              <a:t>img</a:t>
            </a:r>
            <a:r>
              <a:rPr lang="en-US" sz="22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200" dirty="0" err="1">
                <a:latin typeface="Consolas" charset="0"/>
                <a:ea typeface="Consolas" charset="0"/>
                <a:cs typeface="Consolas" charset="0"/>
              </a:rPr>
              <a:t>src</a:t>
            </a:r>
            <a:r>
              <a:rPr lang="en-US" sz="2200" dirty="0">
                <a:latin typeface="Consolas" charset="0"/>
                <a:ea typeface="Consolas" charset="0"/>
                <a:cs typeface="Consolas" charset="0"/>
              </a:rPr>
              <a:t>="{% static "ultimatum/</a:t>
            </a:r>
            <a:r>
              <a:rPr lang="en-US" sz="2200" dirty="0" err="1">
                <a:latin typeface="Consolas" charset="0"/>
                <a:ea typeface="Consolas" charset="0"/>
                <a:cs typeface="Consolas" charset="0"/>
              </a:rPr>
              <a:t>ultimatum.png</a:t>
            </a:r>
            <a:r>
              <a:rPr lang="en-US" sz="2200" dirty="0">
                <a:latin typeface="Consolas" charset="0"/>
                <a:ea typeface="Consolas" charset="0"/>
                <a:cs typeface="Consolas" charset="0"/>
              </a:rPr>
              <a:t>" </a:t>
            </a:r>
            <a:r>
              <a:rPr lang="en-US" sz="2200" dirty="0" smtClean="0">
                <a:latin typeface="Consolas" charset="0"/>
                <a:ea typeface="Consolas" charset="0"/>
                <a:cs typeface="Consolas" charset="0"/>
              </a:rPr>
              <a:t>%}"/&gt;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r="46601"/>
          <a:stretch/>
        </p:blipFill>
        <p:spPr>
          <a:xfrm>
            <a:off x="523421" y="1690688"/>
            <a:ext cx="4097565" cy="4772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31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Ultimatum: </a:t>
            </a:r>
            <a:r>
              <a:rPr lang="en-US" dirty="0" err="1" smtClean="0"/>
              <a:t>views.py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392464"/>
            <a:ext cx="4038600" cy="5118100"/>
          </a:xfrm>
          <a:prstGeom prst="rect">
            <a:avLst/>
          </a:prstGeom>
        </p:spPr>
      </p:pic>
      <p:sp>
        <p:nvSpPr>
          <p:cNvPr id="9" name="Line Callout 1 8"/>
          <p:cNvSpPr/>
          <p:nvPr/>
        </p:nvSpPr>
        <p:spPr>
          <a:xfrm>
            <a:off x="5470071" y="1690688"/>
            <a:ext cx="5045528" cy="1966912"/>
          </a:xfrm>
          <a:prstGeom prst="borderCallout1">
            <a:avLst>
              <a:gd name="adj1" fmla="val 54725"/>
              <a:gd name="adj2" fmla="val 519"/>
              <a:gd name="adj3" fmla="val 21870"/>
              <a:gd name="adj4" fmla="val -7079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class Offer(Page):</a:t>
            </a:r>
          </a:p>
          <a:p>
            <a:r>
              <a:rPr lang="en-US" dirty="0"/>
              <a:t>    </a:t>
            </a:r>
            <a:r>
              <a:rPr lang="en-US" dirty="0" err="1"/>
              <a:t>form_model</a:t>
            </a:r>
            <a:r>
              <a:rPr lang="en-US" dirty="0"/>
              <a:t> = </a:t>
            </a:r>
            <a:r>
              <a:rPr lang="en-US" dirty="0" err="1"/>
              <a:t>models.Group</a:t>
            </a:r>
            <a:endParaRPr lang="en-US" dirty="0"/>
          </a:p>
          <a:p>
            <a:r>
              <a:rPr lang="en-US" dirty="0"/>
              <a:t>    </a:t>
            </a:r>
            <a:r>
              <a:rPr lang="en-US" dirty="0" err="1"/>
              <a:t>form_fields</a:t>
            </a:r>
            <a:r>
              <a:rPr lang="en-US" dirty="0"/>
              <a:t> = ['offer']</a:t>
            </a:r>
          </a:p>
          <a:p>
            <a:r>
              <a:rPr lang="en-US" dirty="0"/>
              <a:t>    </a:t>
            </a:r>
          </a:p>
          <a:p>
            <a:r>
              <a:rPr lang="en-US" b="1" dirty="0">
                <a:solidFill>
                  <a:srgbClr val="FFFF00"/>
                </a:solidFill>
              </a:rPr>
              <a:t>    </a:t>
            </a:r>
            <a:r>
              <a:rPr lang="en-US" b="1" dirty="0" err="1">
                <a:solidFill>
                  <a:srgbClr val="FFFF00"/>
                </a:solidFill>
              </a:rPr>
              <a:t>def</a:t>
            </a:r>
            <a:r>
              <a:rPr lang="en-US" b="1" dirty="0">
                <a:solidFill>
                  <a:srgbClr val="FFFF00"/>
                </a:solidFill>
              </a:rPr>
              <a:t> </a:t>
            </a:r>
            <a:r>
              <a:rPr lang="en-US" b="1" dirty="0" err="1">
                <a:solidFill>
                  <a:srgbClr val="FFFF00"/>
                </a:solidFill>
              </a:rPr>
              <a:t>is_displayed</a:t>
            </a:r>
            <a:r>
              <a:rPr lang="en-US" b="1" dirty="0">
                <a:solidFill>
                  <a:srgbClr val="FFFF00"/>
                </a:solidFill>
              </a:rPr>
              <a:t>(self):</a:t>
            </a:r>
          </a:p>
          <a:p>
            <a:r>
              <a:rPr lang="en-US" b="1" dirty="0">
                <a:solidFill>
                  <a:srgbClr val="FFFF00"/>
                </a:solidFill>
              </a:rPr>
              <a:t>        return </a:t>
            </a:r>
            <a:r>
              <a:rPr lang="en-US" b="1" dirty="0" err="1">
                <a:solidFill>
                  <a:srgbClr val="FFFF00"/>
                </a:solidFill>
              </a:rPr>
              <a:t>self.player.role</a:t>
            </a:r>
            <a:r>
              <a:rPr lang="en-US" b="1" dirty="0">
                <a:solidFill>
                  <a:srgbClr val="FFFF00"/>
                </a:solidFill>
              </a:rPr>
              <a:t>() == 'Proposer'</a:t>
            </a:r>
          </a:p>
          <a:p>
            <a:pPr algn="ctr"/>
            <a:endParaRPr lang="en-US" dirty="0"/>
          </a:p>
        </p:txBody>
      </p:sp>
      <p:sp>
        <p:nvSpPr>
          <p:cNvPr id="10" name="Line Callout 1 9"/>
          <p:cNvSpPr/>
          <p:nvPr/>
        </p:nvSpPr>
        <p:spPr>
          <a:xfrm>
            <a:off x="6096000" y="3999707"/>
            <a:ext cx="5627914" cy="2373384"/>
          </a:xfrm>
          <a:prstGeom prst="borderCallout1">
            <a:avLst>
              <a:gd name="adj1" fmla="val 54725"/>
              <a:gd name="adj2" fmla="val 519"/>
              <a:gd name="adj3" fmla="val -61367"/>
              <a:gd name="adj4" fmla="val -74676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class </a:t>
            </a:r>
            <a:r>
              <a:rPr lang="en-US" dirty="0" err="1"/>
              <a:t>OfferWaitPage</a:t>
            </a:r>
            <a:r>
              <a:rPr lang="en-US" dirty="0"/>
              <a:t>(</a:t>
            </a:r>
            <a:r>
              <a:rPr lang="en-US" dirty="0" err="1"/>
              <a:t>WaitPage</a:t>
            </a:r>
            <a:r>
              <a:rPr lang="en-US" dirty="0"/>
              <a:t>):</a:t>
            </a:r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   </a:t>
            </a:r>
            <a:r>
              <a:rPr lang="en-US" b="1" dirty="0" err="1">
                <a:solidFill>
                  <a:schemeClr val="tx1"/>
                </a:solidFill>
              </a:rPr>
              <a:t>title_text</a:t>
            </a:r>
            <a:r>
              <a:rPr lang="en-US" dirty="0"/>
              <a:t> = "You are Responder"</a:t>
            </a:r>
          </a:p>
          <a:p>
            <a:r>
              <a:rPr lang="en-US" dirty="0"/>
              <a:t>    </a:t>
            </a:r>
            <a:r>
              <a:rPr lang="en-US" b="1" dirty="0" err="1">
                <a:solidFill>
                  <a:schemeClr val="tx1"/>
                </a:solidFill>
              </a:rPr>
              <a:t>body_text</a:t>
            </a:r>
            <a:r>
              <a:rPr lang="en-US" dirty="0"/>
              <a:t> = "Please wait while the Proposer decides </a:t>
            </a:r>
            <a:r>
              <a:rPr lang="en-US" dirty="0" smtClean="0"/>
              <a:t>how </a:t>
            </a:r>
            <a:r>
              <a:rPr lang="en-US" dirty="0"/>
              <a:t>many tokens he \</a:t>
            </a:r>
          </a:p>
          <a:p>
            <a:r>
              <a:rPr lang="en-US" dirty="0"/>
              <a:t>    or she will offer to you</a:t>
            </a:r>
            <a:r>
              <a:rPr lang="en-US" dirty="0" smtClean="0"/>
              <a:t>...”</a:t>
            </a:r>
          </a:p>
          <a:p>
            <a:pPr marL="523875"/>
            <a:r>
              <a:rPr lang="en-US" b="1" dirty="0" err="1">
                <a:solidFill>
                  <a:schemeClr val="tx1"/>
                </a:solidFill>
              </a:rPr>
              <a:t>def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 err="1">
                <a:solidFill>
                  <a:schemeClr val="tx1"/>
                </a:solidFill>
              </a:rPr>
              <a:t>is_displayed</a:t>
            </a:r>
            <a:r>
              <a:rPr lang="en-US" b="1" dirty="0">
                <a:solidFill>
                  <a:schemeClr val="tx1"/>
                </a:solidFill>
              </a:rPr>
              <a:t>(self):</a:t>
            </a:r>
          </a:p>
          <a:p>
            <a:pPr marL="523875"/>
            <a:r>
              <a:rPr lang="en-US" b="1" dirty="0">
                <a:solidFill>
                  <a:schemeClr val="tx1"/>
                </a:solidFill>
              </a:rPr>
              <a:t>        return </a:t>
            </a:r>
            <a:r>
              <a:rPr lang="en-US" b="1" dirty="0" err="1">
                <a:solidFill>
                  <a:schemeClr val="tx1"/>
                </a:solidFill>
              </a:rPr>
              <a:t>self.player.role</a:t>
            </a:r>
            <a:r>
              <a:rPr lang="en-US" b="1" dirty="0">
                <a:solidFill>
                  <a:schemeClr val="tx1"/>
                </a:solidFill>
              </a:rPr>
              <a:t>() == 'Responder'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210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Ultimatum: </a:t>
            </a:r>
            <a:r>
              <a:rPr lang="en-US" dirty="0" err="1" smtClean="0"/>
              <a:t>views.py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392464"/>
            <a:ext cx="4038600" cy="5118100"/>
          </a:xfrm>
          <a:prstGeom prst="rect">
            <a:avLst/>
          </a:prstGeom>
        </p:spPr>
      </p:pic>
      <p:sp>
        <p:nvSpPr>
          <p:cNvPr id="9" name="Line Callout 1 8"/>
          <p:cNvSpPr/>
          <p:nvPr/>
        </p:nvSpPr>
        <p:spPr>
          <a:xfrm>
            <a:off x="6917872" y="310243"/>
            <a:ext cx="5045528" cy="3641271"/>
          </a:xfrm>
          <a:prstGeom prst="borderCallout1">
            <a:avLst>
              <a:gd name="adj1" fmla="val 54725"/>
              <a:gd name="adj2" fmla="val 519"/>
              <a:gd name="adj3" fmla="val 76505"/>
              <a:gd name="adj4" fmla="val -9733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class Accept(Page):</a:t>
            </a:r>
          </a:p>
          <a:p>
            <a:r>
              <a:rPr lang="en-US" dirty="0"/>
              <a:t>    </a:t>
            </a:r>
            <a:r>
              <a:rPr lang="en-US" dirty="0" err="1"/>
              <a:t>form_model</a:t>
            </a:r>
            <a:r>
              <a:rPr lang="en-US" dirty="0"/>
              <a:t> = </a:t>
            </a:r>
            <a:r>
              <a:rPr lang="en-US" dirty="0" err="1"/>
              <a:t>models.Group</a:t>
            </a:r>
            <a:endParaRPr lang="en-US" dirty="0"/>
          </a:p>
          <a:p>
            <a:r>
              <a:rPr lang="en-US" dirty="0"/>
              <a:t>    </a:t>
            </a:r>
            <a:r>
              <a:rPr lang="en-US" dirty="0" err="1"/>
              <a:t>form_fields</a:t>
            </a:r>
            <a:r>
              <a:rPr lang="en-US" dirty="0"/>
              <a:t> = ['accept']</a:t>
            </a:r>
          </a:p>
          <a:p>
            <a:endParaRPr lang="en-US" dirty="0"/>
          </a:p>
          <a:p>
            <a:r>
              <a:rPr lang="en-US" dirty="0"/>
              <a:t>    </a:t>
            </a:r>
            <a:r>
              <a:rPr lang="en-US" dirty="0" err="1"/>
              <a:t>def</a:t>
            </a:r>
            <a:r>
              <a:rPr lang="en-US" dirty="0"/>
              <a:t> </a:t>
            </a:r>
            <a:r>
              <a:rPr lang="en-US" dirty="0" err="1"/>
              <a:t>is_displayed</a:t>
            </a:r>
            <a:r>
              <a:rPr lang="en-US" dirty="0"/>
              <a:t>(self):</a:t>
            </a:r>
          </a:p>
          <a:p>
            <a:r>
              <a:rPr lang="en-US" dirty="0"/>
              <a:t>        return </a:t>
            </a:r>
            <a:r>
              <a:rPr lang="en-US" dirty="0" err="1"/>
              <a:t>self.player.role</a:t>
            </a:r>
            <a:r>
              <a:rPr lang="en-US" dirty="0"/>
              <a:t>() == 'Responder'</a:t>
            </a:r>
          </a:p>
          <a:p>
            <a:endParaRPr lang="en-US" dirty="0"/>
          </a:p>
          <a:p>
            <a:r>
              <a:rPr lang="en-US" dirty="0"/>
              <a:t>    </a:t>
            </a:r>
            <a:r>
              <a:rPr lang="en-US" dirty="0" err="1"/>
              <a:t>def</a:t>
            </a:r>
            <a:r>
              <a:rPr lang="en-US" dirty="0"/>
              <a:t> </a:t>
            </a:r>
            <a:r>
              <a:rPr lang="en-US" dirty="0" err="1"/>
              <a:t>vars_for_template</a:t>
            </a:r>
            <a:r>
              <a:rPr lang="en-US" dirty="0"/>
              <a:t>(self):</a:t>
            </a:r>
          </a:p>
          <a:p>
            <a:r>
              <a:rPr lang="en-US" dirty="0"/>
              <a:t>        return {'</a:t>
            </a:r>
            <a:r>
              <a:rPr lang="en-US" dirty="0" err="1"/>
              <a:t>offer_text</a:t>
            </a:r>
            <a:r>
              <a:rPr lang="en-US" dirty="0"/>
              <a:t>': "The Proposer offers you {} points. Would you like \</a:t>
            </a:r>
          </a:p>
          <a:p>
            <a:r>
              <a:rPr lang="en-US" dirty="0"/>
              <a:t>         to accept or reject this </a:t>
            </a:r>
            <a:r>
              <a:rPr lang="en-US" dirty="0" err="1"/>
              <a:t>offer?".format</a:t>
            </a:r>
            <a:r>
              <a:rPr lang="en-US" dirty="0"/>
              <a:t>(</a:t>
            </a:r>
            <a:r>
              <a:rPr lang="en-US" dirty="0" err="1"/>
              <a:t>self.group.offer</a:t>
            </a:r>
            <a:r>
              <a:rPr lang="en-US" dirty="0"/>
              <a:t>)}</a:t>
            </a:r>
          </a:p>
        </p:txBody>
      </p:sp>
      <p:sp>
        <p:nvSpPr>
          <p:cNvPr id="10" name="Line Callout 1 9"/>
          <p:cNvSpPr/>
          <p:nvPr/>
        </p:nvSpPr>
        <p:spPr>
          <a:xfrm>
            <a:off x="6096000" y="3999706"/>
            <a:ext cx="5627914" cy="2510857"/>
          </a:xfrm>
          <a:prstGeom prst="borderCallout1">
            <a:avLst>
              <a:gd name="adj1" fmla="val 54725"/>
              <a:gd name="adj2" fmla="val 519"/>
              <a:gd name="adj3" fmla="val -17148"/>
              <a:gd name="adj4" fmla="val -7612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class </a:t>
            </a:r>
            <a:r>
              <a:rPr lang="en-US" dirty="0" err="1"/>
              <a:t>ResultsWaitPage</a:t>
            </a:r>
            <a:r>
              <a:rPr lang="en-US" dirty="0"/>
              <a:t>(</a:t>
            </a:r>
            <a:r>
              <a:rPr lang="en-US" dirty="0" err="1"/>
              <a:t>WaitPage</a:t>
            </a:r>
            <a:r>
              <a:rPr lang="en-US" dirty="0"/>
              <a:t>):</a:t>
            </a:r>
          </a:p>
          <a:p>
            <a:r>
              <a:rPr lang="en-US" dirty="0"/>
              <a:t>    </a:t>
            </a:r>
            <a:r>
              <a:rPr lang="en-US" dirty="0" err="1"/>
              <a:t>title_text</a:t>
            </a:r>
            <a:r>
              <a:rPr lang="en-US" dirty="0"/>
              <a:t> = "You are Proposer"</a:t>
            </a:r>
          </a:p>
          <a:p>
            <a:r>
              <a:rPr lang="en-US" dirty="0"/>
              <a:t>    </a:t>
            </a:r>
            <a:r>
              <a:rPr lang="en-US" dirty="0" err="1"/>
              <a:t>body_text</a:t>
            </a:r>
            <a:r>
              <a:rPr lang="en-US" dirty="0"/>
              <a:t> = "Please wait while the Responder decides about accepting \</a:t>
            </a:r>
          </a:p>
          <a:p>
            <a:r>
              <a:rPr lang="en-US" dirty="0"/>
              <a:t>    or rejecting your offer..."</a:t>
            </a:r>
          </a:p>
          <a:p>
            <a:endParaRPr lang="en-US" dirty="0"/>
          </a:p>
          <a:p>
            <a:r>
              <a:rPr lang="en-US" dirty="0"/>
              <a:t>    </a:t>
            </a:r>
            <a:r>
              <a:rPr lang="en-US" dirty="0" err="1"/>
              <a:t>def</a:t>
            </a:r>
            <a:r>
              <a:rPr lang="en-US" dirty="0"/>
              <a:t> </a:t>
            </a:r>
            <a:r>
              <a:rPr lang="en-US" dirty="0" err="1"/>
              <a:t>after_all_players_arrive</a:t>
            </a:r>
            <a:r>
              <a:rPr lang="en-US" dirty="0"/>
              <a:t>(self):</a:t>
            </a:r>
          </a:p>
          <a:p>
            <a:r>
              <a:rPr lang="en-US" dirty="0"/>
              <a:t>        </a:t>
            </a:r>
            <a:r>
              <a:rPr lang="en-US" dirty="0" err="1"/>
              <a:t>self.group.set_payoffs</a:t>
            </a:r>
            <a:r>
              <a:rPr lang="en-US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739800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Ultimatum: dynamic label in Accept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fontAlgn="base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{% block content %}</a:t>
            </a:r>
          </a:p>
          <a:p>
            <a:pPr marL="0" indent="0" fontAlgn="base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{%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formfield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group.accept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with label=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offer_text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%}</a:t>
            </a:r>
          </a:p>
          <a:p>
            <a:pPr marL="0" indent="0" fontAlgn="base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{% include 'ultimatum/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instructions.html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' %}</a:t>
            </a:r>
          </a:p>
          <a:p>
            <a:pPr marL="0" indent="0" fontAlgn="base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&lt;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br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&gt;</a:t>
            </a:r>
          </a:p>
          <a:p>
            <a:pPr marL="0" indent="0" fontAlgn="base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{%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next_button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%}</a:t>
            </a:r>
          </a:p>
          <a:p>
            <a:pPr marL="0" indent="0" fontAlgn="base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{%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endblock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%}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497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4517571" cy="1325563"/>
          </a:xfrm>
        </p:spPr>
        <p:txBody>
          <a:bodyPr/>
          <a:lstStyle/>
          <a:p>
            <a:r>
              <a:rPr lang="en-US" smtClean="0"/>
              <a:t>Ultimatum. </a:t>
            </a:r>
            <a:br>
              <a:rPr lang="en-US" smtClean="0"/>
            </a:br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6096000" y="71527"/>
            <a:ext cx="6096000" cy="6786473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ts val="18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500" dirty="0" smtClean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&lt;</a:t>
            </a:r>
            <a:r>
              <a:rPr lang="en-US" sz="1500" b="1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table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 </a:t>
            </a:r>
            <a:r>
              <a:rPr lang="en-US" sz="1500" i="1" dirty="0">
                <a:solidFill>
                  <a:srgbClr val="3366CC"/>
                </a:solidFill>
                <a:latin typeface="Consolas" charset="0"/>
                <a:ea typeface="Calibri" charset="0"/>
                <a:cs typeface="Courier New" charset="0"/>
              </a:rPr>
              <a:t>class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=</a:t>
            </a:r>
            <a:r>
              <a:rPr lang="en-US" sz="1500" dirty="0">
                <a:solidFill>
                  <a:srgbClr val="009933"/>
                </a:solidFill>
                <a:latin typeface="Consolas" charset="0"/>
                <a:ea typeface="Calibri" charset="0"/>
                <a:cs typeface="Courier New" charset="0"/>
              </a:rPr>
              <a:t>"table table-striped table-hover"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&gt;</a:t>
            </a:r>
            <a:endParaRPr lang="en-US" sz="1500" dirty="0">
              <a:latin typeface="Calibri" charset="0"/>
              <a:ea typeface="Calibri" charset="0"/>
              <a:cs typeface="Times New Roman" charset="0"/>
            </a:endParaRPr>
          </a:p>
          <a:p>
            <a:pPr>
              <a:lnSpc>
                <a:spcPts val="18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  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&lt;</a:t>
            </a:r>
            <a:r>
              <a:rPr lang="en-US" sz="1500" b="1" dirty="0" err="1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tr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&gt;</a:t>
            </a:r>
            <a:endParaRPr lang="en-US" sz="1500" dirty="0">
              <a:latin typeface="Calibri" charset="0"/>
              <a:ea typeface="Calibri" charset="0"/>
              <a:cs typeface="Times New Roman" charset="0"/>
            </a:endParaRPr>
          </a:p>
          <a:p>
            <a:pPr>
              <a:lnSpc>
                <a:spcPts val="18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      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&lt;</a:t>
            </a:r>
            <a:r>
              <a:rPr lang="en-US" sz="1500" b="1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td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&gt;</a:t>
            </a: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Your role was: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&lt;/</a:t>
            </a:r>
            <a:r>
              <a:rPr lang="en-US" sz="1500" b="1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td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&gt;</a:t>
            </a:r>
            <a:endParaRPr lang="en-US" sz="1500" dirty="0">
              <a:latin typeface="Calibri" charset="0"/>
              <a:ea typeface="Calibri" charset="0"/>
              <a:cs typeface="Times New Roman" charset="0"/>
            </a:endParaRPr>
          </a:p>
          <a:p>
            <a:pPr>
              <a:lnSpc>
                <a:spcPts val="18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      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&lt;</a:t>
            </a:r>
            <a:r>
              <a:rPr lang="en-US" sz="1500" b="1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td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&gt;</a:t>
            </a: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{{</a:t>
            </a:r>
            <a:r>
              <a:rPr lang="en-US" sz="1500" dirty="0" err="1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player.role</a:t>
            </a: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}}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&lt;/</a:t>
            </a:r>
            <a:r>
              <a:rPr lang="en-US" sz="1500" b="1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td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&gt;</a:t>
            </a:r>
            <a:endParaRPr lang="en-US" sz="1500" dirty="0">
              <a:latin typeface="Calibri" charset="0"/>
              <a:ea typeface="Calibri" charset="0"/>
              <a:cs typeface="Times New Roman" charset="0"/>
            </a:endParaRPr>
          </a:p>
          <a:p>
            <a:pPr>
              <a:lnSpc>
                <a:spcPts val="18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  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&lt;/</a:t>
            </a:r>
            <a:r>
              <a:rPr lang="en-US" sz="1500" b="1" dirty="0" err="1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tr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&gt;</a:t>
            </a:r>
            <a:endParaRPr lang="en-US" sz="1500" dirty="0">
              <a:latin typeface="Calibri" charset="0"/>
              <a:ea typeface="Calibri" charset="0"/>
              <a:cs typeface="Times New Roman" charset="0"/>
            </a:endParaRPr>
          </a:p>
          <a:p>
            <a:pPr>
              <a:lnSpc>
                <a:spcPts val="18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  {% </a:t>
            </a:r>
            <a:r>
              <a:rPr lang="en-US" sz="1500" dirty="0">
                <a:solidFill>
                  <a:srgbClr val="0000FF"/>
                </a:solidFill>
                <a:latin typeface="Consolas" charset="0"/>
                <a:ea typeface="Calibri" charset="0"/>
                <a:cs typeface="Courier New" charset="0"/>
              </a:rPr>
              <a:t>if</a:t>
            </a: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 </a:t>
            </a:r>
            <a:r>
              <a:rPr lang="en-US" sz="1500" dirty="0" err="1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player.role</a:t>
            </a: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 == </a:t>
            </a:r>
            <a:r>
              <a:rPr lang="en-US" sz="1500" dirty="0">
                <a:solidFill>
                  <a:srgbClr val="009933"/>
                </a:solidFill>
                <a:latin typeface="Consolas" charset="0"/>
                <a:ea typeface="Calibri" charset="0"/>
                <a:cs typeface="Courier New" charset="0"/>
              </a:rPr>
              <a:t>"Proposer"</a:t>
            </a: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 %}</a:t>
            </a:r>
            <a:endParaRPr lang="en-US" sz="1500" dirty="0">
              <a:latin typeface="Calibri" charset="0"/>
              <a:ea typeface="Calibri" charset="0"/>
              <a:cs typeface="Times New Roman" charset="0"/>
            </a:endParaRPr>
          </a:p>
          <a:p>
            <a:pPr>
              <a:lnSpc>
                <a:spcPts val="18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  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&lt;</a:t>
            </a:r>
            <a:r>
              <a:rPr lang="en-US" sz="1500" b="1" dirty="0" err="1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tr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&gt;</a:t>
            </a:r>
            <a:endParaRPr lang="en-US" sz="1500" dirty="0">
              <a:latin typeface="Calibri" charset="0"/>
              <a:ea typeface="Calibri" charset="0"/>
              <a:cs typeface="Times New Roman" charset="0"/>
            </a:endParaRPr>
          </a:p>
          <a:p>
            <a:pPr>
              <a:lnSpc>
                <a:spcPts val="18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      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&lt;</a:t>
            </a:r>
            <a:r>
              <a:rPr lang="en-US" sz="1500" b="1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td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&gt;</a:t>
            </a: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You offered: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&lt;/</a:t>
            </a:r>
            <a:r>
              <a:rPr lang="en-US" sz="1500" b="1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td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&gt;</a:t>
            </a:r>
            <a:endParaRPr lang="en-US" sz="1500" dirty="0">
              <a:latin typeface="Calibri" charset="0"/>
              <a:ea typeface="Calibri" charset="0"/>
              <a:cs typeface="Times New Roman" charset="0"/>
            </a:endParaRPr>
          </a:p>
          <a:p>
            <a:pPr>
              <a:lnSpc>
                <a:spcPts val="18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      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&lt;</a:t>
            </a:r>
            <a:r>
              <a:rPr lang="en-US" sz="1500" b="1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td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&gt;</a:t>
            </a: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{{</a:t>
            </a:r>
            <a:r>
              <a:rPr lang="en-US" sz="1500" dirty="0" err="1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group.offer</a:t>
            </a: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}}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&lt;/</a:t>
            </a:r>
            <a:r>
              <a:rPr lang="en-US" sz="1500" b="1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td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&gt;</a:t>
            </a:r>
            <a:endParaRPr lang="en-US" sz="1500" dirty="0">
              <a:latin typeface="Calibri" charset="0"/>
              <a:ea typeface="Calibri" charset="0"/>
              <a:cs typeface="Times New Roman" charset="0"/>
            </a:endParaRPr>
          </a:p>
          <a:p>
            <a:pPr>
              <a:lnSpc>
                <a:spcPts val="18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  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&lt;/</a:t>
            </a:r>
            <a:r>
              <a:rPr lang="en-US" sz="1500" b="1" dirty="0" err="1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tr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&gt;</a:t>
            </a:r>
            <a:endParaRPr lang="en-US" sz="1500" dirty="0">
              <a:latin typeface="Calibri" charset="0"/>
              <a:ea typeface="Calibri" charset="0"/>
              <a:cs typeface="Times New Roman" charset="0"/>
            </a:endParaRPr>
          </a:p>
          <a:p>
            <a:pPr>
              <a:lnSpc>
                <a:spcPts val="18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  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&lt;</a:t>
            </a:r>
            <a:r>
              <a:rPr lang="en-US" sz="1500" b="1" dirty="0" err="1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tr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&gt;</a:t>
            </a:r>
            <a:endParaRPr lang="en-US" sz="1500" dirty="0">
              <a:latin typeface="Calibri" charset="0"/>
              <a:ea typeface="Calibri" charset="0"/>
              <a:cs typeface="Times New Roman" charset="0"/>
            </a:endParaRPr>
          </a:p>
          <a:p>
            <a:pPr>
              <a:lnSpc>
                <a:spcPts val="18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      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&lt;</a:t>
            </a:r>
            <a:r>
              <a:rPr lang="en-US" sz="1500" b="1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td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&gt;</a:t>
            </a: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Responder's decision: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&lt;/</a:t>
            </a:r>
            <a:r>
              <a:rPr lang="en-US" sz="1500" b="1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td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&gt;</a:t>
            </a:r>
            <a:endParaRPr lang="en-US" sz="1500" dirty="0">
              <a:latin typeface="Calibri" charset="0"/>
              <a:ea typeface="Calibri" charset="0"/>
              <a:cs typeface="Times New Roman" charset="0"/>
            </a:endParaRPr>
          </a:p>
          <a:p>
            <a:pPr>
              <a:lnSpc>
                <a:spcPts val="18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      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&lt;</a:t>
            </a:r>
            <a:r>
              <a:rPr lang="en-US" sz="1500" b="1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td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&gt;</a:t>
            </a: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{{accept}}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&lt;/</a:t>
            </a:r>
            <a:r>
              <a:rPr lang="en-US" sz="1500" b="1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td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&gt;</a:t>
            </a:r>
            <a:endParaRPr lang="en-US" sz="1500" dirty="0">
              <a:latin typeface="Calibri" charset="0"/>
              <a:ea typeface="Calibri" charset="0"/>
              <a:cs typeface="Times New Roman" charset="0"/>
            </a:endParaRPr>
          </a:p>
          <a:p>
            <a:pPr>
              <a:lnSpc>
                <a:spcPts val="18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  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&lt;/</a:t>
            </a:r>
            <a:r>
              <a:rPr lang="en-US" sz="1500" b="1" dirty="0" err="1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tr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&gt;</a:t>
            </a:r>
            <a:endParaRPr lang="en-US" sz="1500" dirty="0">
              <a:latin typeface="Calibri" charset="0"/>
              <a:ea typeface="Calibri" charset="0"/>
              <a:cs typeface="Times New Roman" charset="0"/>
            </a:endParaRPr>
          </a:p>
          <a:p>
            <a:pPr>
              <a:lnSpc>
                <a:spcPts val="18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  {% </a:t>
            </a:r>
            <a:r>
              <a:rPr lang="en-US" sz="1500" dirty="0">
                <a:solidFill>
                  <a:srgbClr val="0000FF"/>
                </a:solidFill>
                <a:latin typeface="Consolas" charset="0"/>
                <a:ea typeface="Calibri" charset="0"/>
                <a:cs typeface="Courier New" charset="0"/>
              </a:rPr>
              <a:t>else</a:t>
            </a: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 %}</a:t>
            </a:r>
            <a:endParaRPr lang="en-US" sz="1500" dirty="0">
              <a:latin typeface="Calibri" charset="0"/>
              <a:ea typeface="Calibri" charset="0"/>
              <a:cs typeface="Times New Roman" charset="0"/>
            </a:endParaRPr>
          </a:p>
          <a:p>
            <a:pPr>
              <a:lnSpc>
                <a:spcPts val="18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  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&lt;</a:t>
            </a:r>
            <a:r>
              <a:rPr lang="en-US" sz="1500" b="1" dirty="0" err="1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tr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&gt;</a:t>
            </a:r>
            <a:endParaRPr lang="en-US" sz="1500" dirty="0">
              <a:latin typeface="Calibri" charset="0"/>
              <a:ea typeface="Calibri" charset="0"/>
              <a:cs typeface="Times New Roman" charset="0"/>
            </a:endParaRPr>
          </a:p>
          <a:p>
            <a:pPr>
              <a:lnSpc>
                <a:spcPts val="18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      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&lt;</a:t>
            </a:r>
            <a:r>
              <a:rPr lang="en-US" sz="1500" b="1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td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&gt;</a:t>
            </a: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Proposer offered to you: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&lt;/</a:t>
            </a:r>
            <a:r>
              <a:rPr lang="en-US" sz="1500" b="1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td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&gt;</a:t>
            </a:r>
            <a:endParaRPr lang="en-US" sz="1500" dirty="0">
              <a:latin typeface="Calibri" charset="0"/>
              <a:ea typeface="Calibri" charset="0"/>
              <a:cs typeface="Times New Roman" charset="0"/>
            </a:endParaRPr>
          </a:p>
          <a:p>
            <a:pPr>
              <a:lnSpc>
                <a:spcPts val="18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      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&lt;</a:t>
            </a:r>
            <a:r>
              <a:rPr lang="en-US" sz="1500" b="1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td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&gt;</a:t>
            </a: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{{</a:t>
            </a:r>
            <a:r>
              <a:rPr lang="en-US" sz="1500" dirty="0" err="1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group.offer</a:t>
            </a: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}}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&lt;/</a:t>
            </a:r>
            <a:r>
              <a:rPr lang="en-US" sz="1500" b="1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td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&gt;</a:t>
            </a:r>
            <a:endParaRPr lang="en-US" sz="1500" dirty="0">
              <a:latin typeface="Calibri" charset="0"/>
              <a:ea typeface="Calibri" charset="0"/>
              <a:cs typeface="Times New Roman" charset="0"/>
            </a:endParaRPr>
          </a:p>
          <a:p>
            <a:pPr>
              <a:lnSpc>
                <a:spcPts val="18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  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&lt;/</a:t>
            </a:r>
            <a:r>
              <a:rPr lang="en-US" sz="1500" b="1" dirty="0" err="1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tr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&gt;</a:t>
            </a:r>
            <a:endParaRPr lang="en-US" sz="1500" dirty="0">
              <a:latin typeface="Calibri" charset="0"/>
              <a:ea typeface="Calibri" charset="0"/>
              <a:cs typeface="Times New Roman" charset="0"/>
            </a:endParaRPr>
          </a:p>
          <a:p>
            <a:pPr>
              <a:lnSpc>
                <a:spcPts val="18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  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&lt;</a:t>
            </a:r>
            <a:r>
              <a:rPr lang="en-US" sz="1500" b="1" dirty="0" err="1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tr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&gt;</a:t>
            </a:r>
            <a:endParaRPr lang="en-US" sz="1500" dirty="0">
              <a:latin typeface="Calibri" charset="0"/>
              <a:ea typeface="Calibri" charset="0"/>
              <a:cs typeface="Times New Roman" charset="0"/>
            </a:endParaRPr>
          </a:p>
          <a:p>
            <a:pPr>
              <a:lnSpc>
                <a:spcPts val="18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      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&lt;</a:t>
            </a:r>
            <a:r>
              <a:rPr lang="en-US" sz="1500" b="1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td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&gt;</a:t>
            </a: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Your decision: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&lt;/</a:t>
            </a:r>
            <a:r>
              <a:rPr lang="en-US" sz="1500" b="1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td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&gt;</a:t>
            </a:r>
            <a:endParaRPr lang="en-US" sz="1500" dirty="0">
              <a:latin typeface="Calibri" charset="0"/>
              <a:ea typeface="Calibri" charset="0"/>
              <a:cs typeface="Times New Roman" charset="0"/>
            </a:endParaRPr>
          </a:p>
          <a:p>
            <a:pPr>
              <a:lnSpc>
                <a:spcPts val="18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      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&lt;</a:t>
            </a:r>
            <a:r>
              <a:rPr lang="en-US" sz="1500" b="1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td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&gt;</a:t>
            </a: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{{accept}}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&lt;/</a:t>
            </a:r>
            <a:r>
              <a:rPr lang="en-US" sz="1500" b="1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td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&gt;</a:t>
            </a:r>
            <a:endParaRPr lang="en-US" sz="1500" dirty="0">
              <a:latin typeface="Calibri" charset="0"/>
              <a:ea typeface="Calibri" charset="0"/>
              <a:cs typeface="Times New Roman" charset="0"/>
            </a:endParaRPr>
          </a:p>
          <a:p>
            <a:pPr>
              <a:lnSpc>
                <a:spcPts val="18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  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&lt;/</a:t>
            </a:r>
            <a:r>
              <a:rPr lang="en-US" sz="1500" b="1" dirty="0" err="1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tr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&gt;</a:t>
            </a:r>
            <a:endParaRPr lang="en-US" sz="1500" dirty="0">
              <a:latin typeface="Calibri" charset="0"/>
              <a:ea typeface="Calibri" charset="0"/>
              <a:cs typeface="Times New Roman" charset="0"/>
            </a:endParaRPr>
          </a:p>
          <a:p>
            <a:pPr>
              <a:lnSpc>
                <a:spcPts val="18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  {% </a:t>
            </a:r>
            <a:r>
              <a:rPr lang="en-US" sz="1500" dirty="0" err="1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endif</a:t>
            </a: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 %}</a:t>
            </a:r>
            <a:endParaRPr lang="en-US" sz="1500" dirty="0">
              <a:latin typeface="Calibri" charset="0"/>
              <a:ea typeface="Calibri" charset="0"/>
              <a:cs typeface="Times New Roman" charset="0"/>
            </a:endParaRPr>
          </a:p>
          <a:p>
            <a:pPr>
              <a:lnSpc>
                <a:spcPts val="18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  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&lt;</a:t>
            </a:r>
            <a:r>
              <a:rPr lang="en-US" sz="1500" b="1" dirty="0" err="1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tr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&gt;</a:t>
            </a:r>
            <a:endParaRPr lang="en-US" sz="1500" dirty="0">
              <a:latin typeface="Calibri" charset="0"/>
              <a:ea typeface="Calibri" charset="0"/>
              <a:cs typeface="Times New Roman" charset="0"/>
            </a:endParaRPr>
          </a:p>
          <a:p>
            <a:pPr>
              <a:lnSpc>
                <a:spcPts val="18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      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&lt;</a:t>
            </a:r>
            <a:r>
              <a:rPr lang="en-US" sz="1500" b="1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td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&gt;</a:t>
            </a: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Your final payoff: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&lt;/</a:t>
            </a:r>
            <a:r>
              <a:rPr lang="en-US" sz="1500" b="1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td</a:t>
            </a:r>
            <a:r>
              <a:rPr lang="en-US" sz="1500" dirty="0" smtClean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&gt;</a:t>
            </a:r>
            <a:endParaRPr lang="en-US" sz="1500" dirty="0">
              <a:latin typeface="Calibri" charset="0"/>
              <a:ea typeface="Calibri" charset="0"/>
              <a:cs typeface="Times New Roman" charset="0"/>
            </a:endParaRPr>
          </a:p>
          <a:p>
            <a:pPr>
              <a:lnSpc>
                <a:spcPts val="18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      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&lt;</a:t>
            </a:r>
            <a:r>
              <a:rPr lang="en-US" sz="1500" b="1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td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&gt;</a:t>
            </a: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{{</a:t>
            </a:r>
            <a:r>
              <a:rPr lang="en-US" sz="1500" dirty="0" err="1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player.payoff</a:t>
            </a: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}}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&lt;/</a:t>
            </a:r>
            <a:r>
              <a:rPr lang="en-US" sz="1500" b="1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td</a:t>
            </a:r>
            <a:r>
              <a:rPr lang="en-US" sz="1500" dirty="0" smtClean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&gt;</a:t>
            </a:r>
            <a:endParaRPr lang="en-US" sz="1500" dirty="0">
              <a:latin typeface="Calibri" charset="0"/>
              <a:ea typeface="Calibri" charset="0"/>
              <a:cs typeface="Times New Roman" charset="0"/>
            </a:endParaRPr>
          </a:p>
          <a:p>
            <a:pPr>
              <a:lnSpc>
                <a:spcPts val="18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  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&lt;/</a:t>
            </a:r>
            <a:r>
              <a:rPr lang="en-US" sz="1500" b="1" dirty="0" err="1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tr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&gt;</a:t>
            </a:r>
            <a:endParaRPr lang="en-US" sz="1500" dirty="0">
              <a:latin typeface="Calibri" charset="0"/>
              <a:ea typeface="Calibri" charset="0"/>
              <a:cs typeface="Times New Roman" charset="0"/>
            </a:endParaRPr>
          </a:p>
          <a:p>
            <a:pPr>
              <a:lnSpc>
                <a:spcPts val="18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&lt;/</a:t>
            </a:r>
            <a:r>
              <a:rPr lang="en-US" sz="1500" b="1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table</a:t>
            </a:r>
            <a:r>
              <a:rPr lang="en-US" sz="1500" dirty="0" smtClean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&gt;</a:t>
            </a: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 </a:t>
            </a:r>
            <a:endParaRPr lang="en-US" sz="1500" dirty="0">
              <a:latin typeface="Calibri" charset="0"/>
              <a:ea typeface="Calibri" charset="0"/>
              <a:cs typeface="Times New Roman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l="49934"/>
          <a:stretch/>
        </p:blipFill>
        <p:spPr>
          <a:xfrm>
            <a:off x="810985" y="4305119"/>
            <a:ext cx="3565053" cy="257609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r="50197"/>
          <a:stretch/>
        </p:blipFill>
        <p:spPr>
          <a:xfrm>
            <a:off x="838200" y="1690688"/>
            <a:ext cx="3554167" cy="2581773"/>
          </a:xfrm>
          <a:prstGeom prst="rect">
            <a:avLst/>
          </a:prstGeom>
        </p:spPr>
      </p:pic>
      <p:sp>
        <p:nvSpPr>
          <p:cNvPr id="12" name="Oval 11"/>
          <p:cNvSpPr/>
          <p:nvPr/>
        </p:nvSpPr>
        <p:spPr>
          <a:xfrm>
            <a:off x="5976257" y="1077686"/>
            <a:ext cx="5355771" cy="61300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5655130" y="3158262"/>
            <a:ext cx="2901042" cy="61300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5976257" y="5238838"/>
            <a:ext cx="2258788" cy="61300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5976256" y="-38395"/>
            <a:ext cx="5355771" cy="61300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703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4517571" cy="1325563"/>
          </a:xfrm>
        </p:spPr>
        <p:txBody>
          <a:bodyPr/>
          <a:lstStyle/>
          <a:p>
            <a:r>
              <a:rPr lang="en-US" smtClean="0"/>
              <a:t>Ultimatum. </a:t>
            </a:r>
            <a:br>
              <a:rPr lang="en-US" smtClean="0"/>
            </a:br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6096000" y="71527"/>
            <a:ext cx="6096000" cy="6786473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ts val="18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500" dirty="0" smtClean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&lt;</a:t>
            </a:r>
            <a:r>
              <a:rPr lang="en-US" sz="1500" b="1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table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 </a:t>
            </a:r>
            <a:r>
              <a:rPr lang="en-US" sz="1500" i="1" dirty="0">
                <a:solidFill>
                  <a:srgbClr val="3366CC"/>
                </a:solidFill>
                <a:latin typeface="Consolas" charset="0"/>
                <a:ea typeface="Calibri" charset="0"/>
                <a:cs typeface="Courier New" charset="0"/>
              </a:rPr>
              <a:t>class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=</a:t>
            </a:r>
            <a:r>
              <a:rPr lang="en-US" sz="1500" dirty="0">
                <a:solidFill>
                  <a:srgbClr val="009933"/>
                </a:solidFill>
                <a:latin typeface="Consolas" charset="0"/>
                <a:ea typeface="Calibri" charset="0"/>
                <a:cs typeface="Courier New" charset="0"/>
              </a:rPr>
              <a:t>"table table-striped table-hover"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&gt;</a:t>
            </a:r>
            <a:endParaRPr lang="en-US" sz="1500" dirty="0">
              <a:latin typeface="Calibri" charset="0"/>
              <a:ea typeface="Calibri" charset="0"/>
              <a:cs typeface="Times New Roman" charset="0"/>
            </a:endParaRPr>
          </a:p>
          <a:p>
            <a:pPr>
              <a:lnSpc>
                <a:spcPts val="18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  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&lt;</a:t>
            </a:r>
            <a:r>
              <a:rPr lang="en-US" sz="1500" b="1" dirty="0" err="1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tr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&gt;</a:t>
            </a:r>
            <a:endParaRPr lang="en-US" sz="1500" dirty="0">
              <a:latin typeface="Calibri" charset="0"/>
              <a:ea typeface="Calibri" charset="0"/>
              <a:cs typeface="Times New Roman" charset="0"/>
            </a:endParaRPr>
          </a:p>
          <a:p>
            <a:pPr>
              <a:lnSpc>
                <a:spcPts val="18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      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&lt;</a:t>
            </a:r>
            <a:r>
              <a:rPr lang="en-US" sz="1500" b="1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td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&gt;</a:t>
            </a: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Your role was: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&lt;/</a:t>
            </a:r>
            <a:r>
              <a:rPr lang="en-US" sz="1500" b="1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td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&gt;</a:t>
            </a:r>
            <a:endParaRPr lang="en-US" sz="1500" dirty="0">
              <a:latin typeface="Calibri" charset="0"/>
              <a:ea typeface="Calibri" charset="0"/>
              <a:cs typeface="Times New Roman" charset="0"/>
            </a:endParaRPr>
          </a:p>
          <a:p>
            <a:pPr>
              <a:lnSpc>
                <a:spcPts val="18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      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&lt;</a:t>
            </a:r>
            <a:r>
              <a:rPr lang="en-US" sz="1500" b="1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td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&gt;</a:t>
            </a: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{{</a:t>
            </a:r>
            <a:r>
              <a:rPr lang="en-US" sz="1500" dirty="0" err="1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player.role</a:t>
            </a: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}}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&lt;/</a:t>
            </a:r>
            <a:r>
              <a:rPr lang="en-US" sz="1500" b="1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td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&gt;</a:t>
            </a:r>
            <a:endParaRPr lang="en-US" sz="1500" dirty="0">
              <a:latin typeface="Calibri" charset="0"/>
              <a:ea typeface="Calibri" charset="0"/>
              <a:cs typeface="Times New Roman" charset="0"/>
            </a:endParaRPr>
          </a:p>
          <a:p>
            <a:pPr>
              <a:lnSpc>
                <a:spcPts val="18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  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&lt;/</a:t>
            </a:r>
            <a:r>
              <a:rPr lang="en-US" sz="1500" b="1" dirty="0" err="1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tr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&gt;</a:t>
            </a:r>
            <a:endParaRPr lang="en-US" sz="1500" dirty="0">
              <a:latin typeface="Calibri" charset="0"/>
              <a:ea typeface="Calibri" charset="0"/>
              <a:cs typeface="Times New Roman" charset="0"/>
            </a:endParaRPr>
          </a:p>
          <a:p>
            <a:pPr>
              <a:lnSpc>
                <a:spcPts val="18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  {% </a:t>
            </a:r>
            <a:r>
              <a:rPr lang="en-US" sz="1500" dirty="0">
                <a:solidFill>
                  <a:srgbClr val="0000FF"/>
                </a:solidFill>
                <a:latin typeface="Consolas" charset="0"/>
                <a:ea typeface="Calibri" charset="0"/>
                <a:cs typeface="Courier New" charset="0"/>
              </a:rPr>
              <a:t>if</a:t>
            </a: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 </a:t>
            </a:r>
            <a:r>
              <a:rPr lang="en-US" sz="1500" dirty="0" err="1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player.role</a:t>
            </a: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 == </a:t>
            </a:r>
            <a:r>
              <a:rPr lang="en-US" sz="1500" dirty="0">
                <a:solidFill>
                  <a:srgbClr val="009933"/>
                </a:solidFill>
                <a:latin typeface="Consolas" charset="0"/>
                <a:ea typeface="Calibri" charset="0"/>
                <a:cs typeface="Courier New" charset="0"/>
              </a:rPr>
              <a:t>"Proposer"</a:t>
            </a: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 %}</a:t>
            </a:r>
            <a:endParaRPr lang="en-US" sz="1500" dirty="0">
              <a:latin typeface="Calibri" charset="0"/>
              <a:ea typeface="Calibri" charset="0"/>
              <a:cs typeface="Times New Roman" charset="0"/>
            </a:endParaRPr>
          </a:p>
          <a:p>
            <a:pPr>
              <a:lnSpc>
                <a:spcPts val="18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  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&lt;</a:t>
            </a:r>
            <a:r>
              <a:rPr lang="en-US" sz="1500" b="1" dirty="0" err="1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tr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&gt;</a:t>
            </a:r>
            <a:endParaRPr lang="en-US" sz="1500" dirty="0">
              <a:latin typeface="Calibri" charset="0"/>
              <a:ea typeface="Calibri" charset="0"/>
              <a:cs typeface="Times New Roman" charset="0"/>
            </a:endParaRPr>
          </a:p>
          <a:p>
            <a:pPr>
              <a:lnSpc>
                <a:spcPts val="18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      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&lt;</a:t>
            </a:r>
            <a:r>
              <a:rPr lang="en-US" sz="1500" b="1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td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&gt;</a:t>
            </a: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You offered: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&lt;/</a:t>
            </a:r>
            <a:r>
              <a:rPr lang="en-US" sz="1500" b="1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td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&gt;</a:t>
            </a:r>
            <a:endParaRPr lang="en-US" sz="1500" dirty="0">
              <a:latin typeface="Calibri" charset="0"/>
              <a:ea typeface="Calibri" charset="0"/>
              <a:cs typeface="Times New Roman" charset="0"/>
            </a:endParaRPr>
          </a:p>
          <a:p>
            <a:pPr>
              <a:lnSpc>
                <a:spcPts val="18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      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&lt;</a:t>
            </a:r>
            <a:r>
              <a:rPr lang="en-US" sz="1500" b="1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td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&gt;</a:t>
            </a: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{{</a:t>
            </a:r>
            <a:r>
              <a:rPr lang="en-US" sz="1500" dirty="0" err="1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group.offer</a:t>
            </a: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}}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&lt;/</a:t>
            </a:r>
            <a:r>
              <a:rPr lang="en-US" sz="1500" b="1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td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&gt;</a:t>
            </a:r>
            <a:endParaRPr lang="en-US" sz="1500" dirty="0">
              <a:latin typeface="Calibri" charset="0"/>
              <a:ea typeface="Calibri" charset="0"/>
              <a:cs typeface="Times New Roman" charset="0"/>
            </a:endParaRPr>
          </a:p>
          <a:p>
            <a:pPr>
              <a:lnSpc>
                <a:spcPts val="18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  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&lt;/</a:t>
            </a:r>
            <a:r>
              <a:rPr lang="en-US" sz="1500" b="1" dirty="0" err="1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tr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&gt;</a:t>
            </a:r>
            <a:endParaRPr lang="en-US" sz="1500" dirty="0">
              <a:latin typeface="Calibri" charset="0"/>
              <a:ea typeface="Calibri" charset="0"/>
              <a:cs typeface="Times New Roman" charset="0"/>
            </a:endParaRPr>
          </a:p>
          <a:p>
            <a:pPr>
              <a:lnSpc>
                <a:spcPts val="18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  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&lt;</a:t>
            </a:r>
            <a:r>
              <a:rPr lang="en-US" sz="1500" b="1" dirty="0" err="1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tr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&gt;</a:t>
            </a:r>
            <a:endParaRPr lang="en-US" sz="1500" dirty="0">
              <a:latin typeface="Calibri" charset="0"/>
              <a:ea typeface="Calibri" charset="0"/>
              <a:cs typeface="Times New Roman" charset="0"/>
            </a:endParaRPr>
          </a:p>
          <a:p>
            <a:pPr>
              <a:lnSpc>
                <a:spcPts val="18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      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&lt;</a:t>
            </a:r>
            <a:r>
              <a:rPr lang="en-US" sz="1500" b="1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td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&gt;</a:t>
            </a: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Responder's decision: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&lt;/</a:t>
            </a:r>
            <a:r>
              <a:rPr lang="en-US" sz="1500" b="1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td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&gt;</a:t>
            </a:r>
            <a:endParaRPr lang="en-US" sz="1500" dirty="0">
              <a:latin typeface="Calibri" charset="0"/>
              <a:ea typeface="Calibri" charset="0"/>
              <a:cs typeface="Times New Roman" charset="0"/>
            </a:endParaRPr>
          </a:p>
          <a:p>
            <a:pPr>
              <a:lnSpc>
                <a:spcPts val="18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      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&lt;</a:t>
            </a:r>
            <a:r>
              <a:rPr lang="en-US" sz="1500" b="1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td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&gt;</a:t>
            </a: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{{accept}}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&lt;/</a:t>
            </a:r>
            <a:r>
              <a:rPr lang="en-US" sz="1500" b="1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td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&gt;</a:t>
            </a:r>
            <a:endParaRPr lang="en-US" sz="1500" dirty="0">
              <a:latin typeface="Calibri" charset="0"/>
              <a:ea typeface="Calibri" charset="0"/>
              <a:cs typeface="Times New Roman" charset="0"/>
            </a:endParaRPr>
          </a:p>
          <a:p>
            <a:pPr>
              <a:lnSpc>
                <a:spcPts val="18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  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&lt;/</a:t>
            </a:r>
            <a:r>
              <a:rPr lang="en-US" sz="1500" b="1" dirty="0" err="1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tr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&gt;</a:t>
            </a:r>
            <a:endParaRPr lang="en-US" sz="1500" dirty="0">
              <a:latin typeface="Calibri" charset="0"/>
              <a:ea typeface="Calibri" charset="0"/>
              <a:cs typeface="Times New Roman" charset="0"/>
            </a:endParaRPr>
          </a:p>
          <a:p>
            <a:pPr>
              <a:lnSpc>
                <a:spcPts val="18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  {% </a:t>
            </a:r>
            <a:r>
              <a:rPr lang="en-US" sz="1500" dirty="0">
                <a:solidFill>
                  <a:srgbClr val="0000FF"/>
                </a:solidFill>
                <a:latin typeface="Consolas" charset="0"/>
                <a:ea typeface="Calibri" charset="0"/>
                <a:cs typeface="Courier New" charset="0"/>
              </a:rPr>
              <a:t>else</a:t>
            </a: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 %}</a:t>
            </a:r>
            <a:endParaRPr lang="en-US" sz="1500" dirty="0">
              <a:latin typeface="Calibri" charset="0"/>
              <a:ea typeface="Calibri" charset="0"/>
              <a:cs typeface="Times New Roman" charset="0"/>
            </a:endParaRPr>
          </a:p>
          <a:p>
            <a:pPr>
              <a:lnSpc>
                <a:spcPts val="18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  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&lt;</a:t>
            </a:r>
            <a:r>
              <a:rPr lang="en-US" sz="1500" b="1" dirty="0" err="1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tr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&gt;</a:t>
            </a:r>
            <a:endParaRPr lang="en-US" sz="1500" dirty="0">
              <a:latin typeface="Calibri" charset="0"/>
              <a:ea typeface="Calibri" charset="0"/>
              <a:cs typeface="Times New Roman" charset="0"/>
            </a:endParaRPr>
          </a:p>
          <a:p>
            <a:pPr>
              <a:lnSpc>
                <a:spcPts val="18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      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&lt;</a:t>
            </a:r>
            <a:r>
              <a:rPr lang="en-US" sz="1500" b="1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td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&gt;</a:t>
            </a: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Proposer offered to you: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&lt;/</a:t>
            </a:r>
            <a:r>
              <a:rPr lang="en-US" sz="1500" b="1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td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&gt;</a:t>
            </a:r>
            <a:endParaRPr lang="en-US" sz="1500" dirty="0">
              <a:latin typeface="Calibri" charset="0"/>
              <a:ea typeface="Calibri" charset="0"/>
              <a:cs typeface="Times New Roman" charset="0"/>
            </a:endParaRPr>
          </a:p>
          <a:p>
            <a:pPr>
              <a:lnSpc>
                <a:spcPts val="18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      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&lt;</a:t>
            </a:r>
            <a:r>
              <a:rPr lang="en-US" sz="1500" b="1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td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&gt;</a:t>
            </a: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{{</a:t>
            </a:r>
            <a:r>
              <a:rPr lang="en-US" sz="1500" dirty="0" err="1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group.offer</a:t>
            </a: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}}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&lt;/</a:t>
            </a:r>
            <a:r>
              <a:rPr lang="en-US" sz="1500" b="1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td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&gt;</a:t>
            </a:r>
            <a:endParaRPr lang="en-US" sz="1500" dirty="0">
              <a:latin typeface="Calibri" charset="0"/>
              <a:ea typeface="Calibri" charset="0"/>
              <a:cs typeface="Times New Roman" charset="0"/>
            </a:endParaRPr>
          </a:p>
          <a:p>
            <a:pPr>
              <a:lnSpc>
                <a:spcPts val="18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  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&lt;/</a:t>
            </a:r>
            <a:r>
              <a:rPr lang="en-US" sz="1500" b="1" dirty="0" err="1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tr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&gt;</a:t>
            </a:r>
            <a:endParaRPr lang="en-US" sz="1500" dirty="0">
              <a:latin typeface="Calibri" charset="0"/>
              <a:ea typeface="Calibri" charset="0"/>
              <a:cs typeface="Times New Roman" charset="0"/>
            </a:endParaRPr>
          </a:p>
          <a:p>
            <a:pPr>
              <a:lnSpc>
                <a:spcPts val="18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  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&lt;</a:t>
            </a:r>
            <a:r>
              <a:rPr lang="en-US" sz="1500" b="1" dirty="0" err="1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tr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&gt;</a:t>
            </a:r>
            <a:endParaRPr lang="en-US" sz="1500" dirty="0">
              <a:latin typeface="Calibri" charset="0"/>
              <a:ea typeface="Calibri" charset="0"/>
              <a:cs typeface="Times New Roman" charset="0"/>
            </a:endParaRPr>
          </a:p>
          <a:p>
            <a:pPr>
              <a:lnSpc>
                <a:spcPts val="18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      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&lt;</a:t>
            </a:r>
            <a:r>
              <a:rPr lang="en-US" sz="1500" b="1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td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&gt;</a:t>
            </a: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Your decision: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&lt;/</a:t>
            </a:r>
            <a:r>
              <a:rPr lang="en-US" sz="1500" b="1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td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&gt;</a:t>
            </a:r>
            <a:endParaRPr lang="en-US" sz="1500" dirty="0">
              <a:latin typeface="Calibri" charset="0"/>
              <a:ea typeface="Calibri" charset="0"/>
              <a:cs typeface="Times New Roman" charset="0"/>
            </a:endParaRPr>
          </a:p>
          <a:p>
            <a:pPr>
              <a:lnSpc>
                <a:spcPts val="18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      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&lt;</a:t>
            </a:r>
            <a:r>
              <a:rPr lang="en-US" sz="1500" b="1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td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&gt;</a:t>
            </a: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{{accept}}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&lt;/</a:t>
            </a:r>
            <a:r>
              <a:rPr lang="en-US" sz="1500" b="1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td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&gt;</a:t>
            </a:r>
            <a:endParaRPr lang="en-US" sz="1500" dirty="0">
              <a:latin typeface="Calibri" charset="0"/>
              <a:ea typeface="Calibri" charset="0"/>
              <a:cs typeface="Times New Roman" charset="0"/>
            </a:endParaRPr>
          </a:p>
          <a:p>
            <a:pPr>
              <a:lnSpc>
                <a:spcPts val="18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  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&lt;/</a:t>
            </a:r>
            <a:r>
              <a:rPr lang="en-US" sz="1500" b="1" dirty="0" err="1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tr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&gt;</a:t>
            </a:r>
            <a:endParaRPr lang="en-US" sz="1500" dirty="0">
              <a:latin typeface="Calibri" charset="0"/>
              <a:ea typeface="Calibri" charset="0"/>
              <a:cs typeface="Times New Roman" charset="0"/>
            </a:endParaRPr>
          </a:p>
          <a:p>
            <a:pPr>
              <a:lnSpc>
                <a:spcPts val="18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  {% </a:t>
            </a:r>
            <a:r>
              <a:rPr lang="en-US" sz="1500" dirty="0" err="1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endif</a:t>
            </a: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 %}</a:t>
            </a:r>
            <a:endParaRPr lang="en-US" sz="1500" dirty="0">
              <a:latin typeface="Calibri" charset="0"/>
              <a:ea typeface="Calibri" charset="0"/>
              <a:cs typeface="Times New Roman" charset="0"/>
            </a:endParaRPr>
          </a:p>
          <a:p>
            <a:pPr>
              <a:lnSpc>
                <a:spcPts val="18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  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&lt;</a:t>
            </a:r>
            <a:r>
              <a:rPr lang="en-US" sz="1500" b="1" dirty="0" err="1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tr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&gt;</a:t>
            </a:r>
            <a:endParaRPr lang="en-US" sz="1500" dirty="0">
              <a:latin typeface="Calibri" charset="0"/>
              <a:ea typeface="Calibri" charset="0"/>
              <a:cs typeface="Times New Roman" charset="0"/>
            </a:endParaRPr>
          </a:p>
          <a:p>
            <a:pPr>
              <a:lnSpc>
                <a:spcPts val="18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      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&lt;</a:t>
            </a:r>
            <a:r>
              <a:rPr lang="en-US" sz="1500" b="1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td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&gt;</a:t>
            </a: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Your final payoff: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&lt;/</a:t>
            </a:r>
            <a:r>
              <a:rPr lang="en-US" sz="1500" b="1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td</a:t>
            </a:r>
            <a:r>
              <a:rPr lang="en-US" sz="1500" dirty="0" smtClean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&gt;</a:t>
            </a:r>
            <a:endParaRPr lang="en-US" sz="1500" dirty="0">
              <a:latin typeface="Calibri" charset="0"/>
              <a:ea typeface="Calibri" charset="0"/>
              <a:cs typeface="Times New Roman" charset="0"/>
            </a:endParaRPr>
          </a:p>
          <a:p>
            <a:pPr>
              <a:lnSpc>
                <a:spcPts val="18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      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&lt;</a:t>
            </a:r>
            <a:r>
              <a:rPr lang="en-US" sz="1500" b="1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td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&gt;</a:t>
            </a: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{{</a:t>
            </a:r>
            <a:r>
              <a:rPr lang="en-US" sz="1500" dirty="0" err="1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player.payoff</a:t>
            </a: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}}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&lt;/</a:t>
            </a:r>
            <a:r>
              <a:rPr lang="en-US" sz="1500" b="1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td</a:t>
            </a:r>
            <a:r>
              <a:rPr lang="en-US" sz="1500" dirty="0" smtClean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&gt;</a:t>
            </a:r>
            <a:endParaRPr lang="en-US" sz="1500" dirty="0">
              <a:latin typeface="Calibri" charset="0"/>
              <a:ea typeface="Calibri" charset="0"/>
              <a:cs typeface="Times New Roman" charset="0"/>
            </a:endParaRPr>
          </a:p>
          <a:p>
            <a:pPr>
              <a:lnSpc>
                <a:spcPts val="18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  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&lt;/</a:t>
            </a:r>
            <a:r>
              <a:rPr lang="en-US" sz="1500" b="1" dirty="0" err="1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tr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&gt;</a:t>
            </a:r>
            <a:endParaRPr lang="en-US" sz="1500" dirty="0">
              <a:latin typeface="Calibri" charset="0"/>
              <a:ea typeface="Calibri" charset="0"/>
              <a:cs typeface="Times New Roman" charset="0"/>
            </a:endParaRPr>
          </a:p>
          <a:p>
            <a:pPr>
              <a:lnSpc>
                <a:spcPts val="18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&lt;/</a:t>
            </a:r>
            <a:r>
              <a:rPr lang="en-US" sz="1500" b="1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table</a:t>
            </a:r>
            <a:r>
              <a:rPr lang="en-US" sz="1500" dirty="0" smtClean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&gt;</a:t>
            </a: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 </a:t>
            </a:r>
            <a:endParaRPr lang="en-US" sz="1500" dirty="0">
              <a:latin typeface="Calibri" charset="0"/>
              <a:ea typeface="Calibri" charset="0"/>
              <a:cs typeface="Times New Roman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l="49934"/>
          <a:stretch/>
        </p:blipFill>
        <p:spPr>
          <a:xfrm>
            <a:off x="810985" y="4305119"/>
            <a:ext cx="3565053" cy="257609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r="50197"/>
          <a:stretch/>
        </p:blipFill>
        <p:spPr>
          <a:xfrm>
            <a:off x="838200" y="1690688"/>
            <a:ext cx="3554167" cy="258177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6977744" y="4699996"/>
            <a:ext cx="1643742" cy="61300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7162801" y="5930082"/>
            <a:ext cx="2128156" cy="61300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Line Callout 1 17"/>
          <p:cNvSpPr/>
          <p:nvPr/>
        </p:nvSpPr>
        <p:spPr>
          <a:xfrm>
            <a:off x="838199" y="1940312"/>
            <a:ext cx="4348843" cy="2066025"/>
          </a:xfrm>
          <a:prstGeom prst="borderCallout1">
            <a:avLst>
              <a:gd name="adj1" fmla="val 51663"/>
              <a:gd name="adj2" fmla="val 99532"/>
              <a:gd name="adj3" fmla="val 135250"/>
              <a:gd name="adj4" fmla="val 14848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200" dirty="0"/>
              <a:t>class Results(Page):</a:t>
            </a:r>
          </a:p>
          <a:p>
            <a:r>
              <a:rPr lang="en-US" sz="2200" dirty="0"/>
              <a:t>    </a:t>
            </a:r>
            <a:r>
              <a:rPr lang="en-US" sz="2200" dirty="0" err="1"/>
              <a:t>def</a:t>
            </a:r>
            <a:r>
              <a:rPr lang="en-US" sz="2200" dirty="0"/>
              <a:t> </a:t>
            </a:r>
            <a:r>
              <a:rPr lang="en-US" sz="2200" dirty="0" err="1"/>
              <a:t>vars_for_template</a:t>
            </a:r>
            <a:r>
              <a:rPr lang="en-US" sz="2200" dirty="0"/>
              <a:t>(self):</a:t>
            </a:r>
          </a:p>
          <a:p>
            <a:r>
              <a:rPr lang="en-US" sz="2200" dirty="0"/>
              <a:t>        return {'accept': 'Accept' if </a:t>
            </a:r>
            <a:r>
              <a:rPr lang="en-US" sz="2200" b="1" u="sng" dirty="0" err="1"/>
              <a:t>self.group.accept</a:t>
            </a:r>
            <a:r>
              <a:rPr lang="en-US" sz="2200" b="1" u="sng" dirty="0"/>
              <a:t> </a:t>
            </a:r>
            <a:r>
              <a:rPr lang="en-US" sz="2200" dirty="0"/>
              <a:t>else 'Reject'}</a:t>
            </a:r>
          </a:p>
        </p:txBody>
      </p:sp>
      <p:sp>
        <p:nvSpPr>
          <p:cNvPr id="19" name="Line Callout 1 18"/>
          <p:cNvSpPr/>
          <p:nvPr/>
        </p:nvSpPr>
        <p:spPr>
          <a:xfrm>
            <a:off x="1694985" y="5598024"/>
            <a:ext cx="3252572" cy="945060"/>
          </a:xfrm>
          <a:prstGeom prst="borderCallout1">
            <a:avLst>
              <a:gd name="adj1" fmla="val 57390"/>
              <a:gd name="adj2" fmla="val 99193"/>
              <a:gd name="adj3" fmla="val 70257"/>
              <a:gd name="adj4" fmla="val 169514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in </a:t>
            </a:r>
            <a:r>
              <a:rPr lang="en-US" dirty="0" err="1" smtClean="0"/>
              <a:t>settings.py</a:t>
            </a:r>
            <a:r>
              <a:rPr lang="en-US" dirty="0" smtClean="0"/>
              <a:t>:</a:t>
            </a:r>
          </a:p>
          <a:p>
            <a:r>
              <a:rPr lang="en-US" dirty="0"/>
              <a:t>POINTS_DECIMAL_PLACES = 2</a:t>
            </a:r>
          </a:p>
        </p:txBody>
      </p:sp>
    </p:spTree>
    <p:extLst>
      <p:ext uri="{BB962C8B-B14F-4D97-AF65-F5344CB8AC3E}">
        <p14:creationId xmlns:p14="http://schemas.microsoft.com/office/powerpoint/2010/main" val="33430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Github</a:t>
            </a:r>
            <a:r>
              <a:rPr lang="en-US" dirty="0" smtClean="0"/>
              <a:t> and </a:t>
            </a:r>
            <a:r>
              <a:rPr lang="en-US" dirty="0" err="1" smtClean="0"/>
              <a:t>Heroku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499860" cy="4351338"/>
          </a:xfrm>
        </p:spPr>
        <p:txBody>
          <a:bodyPr>
            <a:normAutofit/>
          </a:bodyPr>
          <a:lstStyle/>
          <a:p>
            <a:pPr marL="0" indent="0" fontAlgn="base">
              <a:buNone/>
            </a:pPr>
            <a:r>
              <a:rPr lang="en-US" sz="4000" b="1" dirty="0"/>
              <a:t>Install </a:t>
            </a:r>
            <a:r>
              <a:rPr lang="en-US" sz="4000" b="1" dirty="0" err="1"/>
              <a:t>Heroku</a:t>
            </a:r>
            <a:r>
              <a:rPr lang="en-US" sz="4000" b="1" dirty="0"/>
              <a:t> </a:t>
            </a:r>
            <a:r>
              <a:rPr lang="en-US" sz="4000" b="1" dirty="0" err="1"/>
              <a:t>toolbelt</a:t>
            </a:r>
            <a:endParaRPr lang="en-US" sz="4000" b="1" dirty="0"/>
          </a:p>
          <a:p>
            <a:pPr marL="0" indent="0" fontAlgn="base">
              <a:buNone/>
            </a:pPr>
            <a:r>
              <a:rPr lang="en-US" sz="2200" dirty="0" err="1" smtClean="0">
                <a:latin typeface="Consolas" charset="0"/>
                <a:ea typeface="Consolas" charset="0"/>
                <a:cs typeface="Consolas" charset="0"/>
              </a:rPr>
              <a:t>git</a:t>
            </a:r>
            <a:r>
              <a:rPr lang="en-US" sz="22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200" dirty="0" err="1">
                <a:latin typeface="Consolas" charset="0"/>
                <a:ea typeface="Consolas" charset="0"/>
                <a:cs typeface="Consolas" charset="0"/>
              </a:rPr>
              <a:t>config</a:t>
            </a:r>
            <a:r>
              <a:rPr lang="en-US" sz="2200" dirty="0">
                <a:latin typeface="Consolas" charset="0"/>
                <a:ea typeface="Consolas" charset="0"/>
                <a:cs typeface="Consolas" charset="0"/>
              </a:rPr>
              <a:t> --global </a:t>
            </a:r>
            <a:r>
              <a:rPr lang="en-US" sz="2200" dirty="0" err="1">
                <a:latin typeface="Consolas" charset="0"/>
                <a:ea typeface="Consolas" charset="0"/>
                <a:cs typeface="Consolas" charset="0"/>
              </a:rPr>
              <a:t>user.name</a:t>
            </a:r>
            <a:r>
              <a:rPr lang="en-US" sz="2200" dirty="0">
                <a:latin typeface="Consolas" charset="0"/>
                <a:ea typeface="Consolas" charset="0"/>
                <a:cs typeface="Consolas" charset="0"/>
              </a:rPr>
              <a:t> "John </a:t>
            </a:r>
            <a:r>
              <a:rPr lang="en-US" sz="2200" dirty="0" smtClean="0">
                <a:latin typeface="Consolas" charset="0"/>
                <a:ea typeface="Consolas" charset="0"/>
                <a:cs typeface="Consolas" charset="0"/>
              </a:rPr>
              <a:t>Doe”</a:t>
            </a:r>
          </a:p>
          <a:p>
            <a:pPr marL="0" indent="0" fontAlgn="base">
              <a:buNone/>
            </a:pPr>
            <a:r>
              <a:rPr lang="en-US" sz="2200" dirty="0" err="1" smtClean="0">
                <a:latin typeface="Consolas" charset="0"/>
                <a:ea typeface="Consolas" charset="0"/>
                <a:cs typeface="Consolas" charset="0"/>
              </a:rPr>
              <a:t>git</a:t>
            </a:r>
            <a:r>
              <a:rPr lang="en-US" sz="22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200" dirty="0" err="1">
                <a:latin typeface="Consolas" charset="0"/>
                <a:ea typeface="Consolas" charset="0"/>
                <a:cs typeface="Consolas" charset="0"/>
              </a:rPr>
              <a:t>config</a:t>
            </a:r>
            <a:r>
              <a:rPr lang="en-US" sz="2200" dirty="0">
                <a:latin typeface="Consolas" charset="0"/>
                <a:ea typeface="Consolas" charset="0"/>
                <a:cs typeface="Consolas" charset="0"/>
              </a:rPr>
              <a:t> --global </a:t>
            </a:r>
            <a:r>
              <a:rPr lang="en-US" sz="2200" dirty="0" err="1">
                <a:latin typeface="Consolas" charset="0"/>
                <a:ea typeface="Consolas" charset="0"/>
                <a:cs typeface="Consolas" charset="0"/>
              </a:rPr>
              <a:t>user.email</a:t>
            </a:r>
            <a:r>
              <a:rPr lang="en-US" sz="22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200" dirty="0" err="1">
                <a:latin typeface="Consolas" charset="0"/>
                <a:ea typeface="Consolas" charset="0"/>
                <a:cs typeface="Consolas" charset="0"/>
              </a:rPr>
              <a:t>johndoe@example.com</a:t>
            </a:r>
            <a:endParaRPr lang="en-US" sz="22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2537" y="365124"/>
            <a:ext cx="4277363" cy="619569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729904"/>
            <a:ext cx="1005367" cy="100536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085" y="5069917"/>
            <a:ext cx="1029482" cy="89565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940955" y="4565648"/>
            <a:ext cx="58833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git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config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--global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credential.helper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wincred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940955" y="6075193"/>
            <a:ext cx="34772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git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credential-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osxkeychain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382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in 5 minutes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 smtClean="0"/>
              <a:t>Function declaration:</a:t>
            </a:r>
          </a:p>
          <a:p>
            <a:pPr lvl="0"/>
            <a:endParaRPr lang="en-US" dirty="0" smtClean="0"/>
          </a:p>
          <a:p>
            <a:pPr lvl="0"/>
            <a:endParaRPr lang="en-US" dirty="0"/>
          </a:p>
          <a:p>
            <a:pPr lvl="0"/>
            <a:endParaRPr lang="en-US" dirty="0" smtClean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/>
              <a:t>List comprehension</a:t>
            </a:r>
            <a:r>
              <a:rPr lang="en-US" dirty="0" smtClean="0"/>
              <a:t>: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3570" y="365125"/>
            <a:ext cx="2754409" cy="15265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9520" y="1891665"/>
            <a:ext cx="6070600" cy="2971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0480" y="5478462"/>
            <a:ext cx="6009640" cy="952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675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in 5 minutes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688975"/>
          </a:xfrm>
        </p:spPr>
        <p:txBody>
          <a:bodyPr>
            <a:normAutofit/>
          </a:bodyPr>
          <a:lstStyle/>
          <a:p>
            <a:pPr lvl="0"/>
            <a:r>
              <a:rPr lang="en-US" dirty="0" smtClean="0"/>
              <a:t>Dictionary: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3570" y="365125"/>
            <a:ext cx="2754409" cy="15265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750" y="2352040"/>
            <a:ext cx="10306050" cy="167317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65125"/>
            <a:ext cx="12597156" cy="4665614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838200" y="4025216"/>
            <a:ext cx="10515600" cy="6889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 kern="1200">
                <a:solidFill>
                  <a:schemeClr val="tx1"/>
                </a:solidFill>
                <a:latin typeface="Aleo Light" charset="0"/>
                <a:ea typeface="Aleo Light" charset="0"/>
                <a:cs typeface="Aleo Ligh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Aleo Light" charset="0"/>
                <a:ea typeface="Aleo Light" charset="0"/>
                <a:cs typeface="Aleo 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 kern="1200">
                <a:solidFill>
                  <a:schemeClr val="tx1"/>
                </a:solidFill>
                <a:latin typeface="Aleo Light" charset="0"/>
                <a:ea typeface="Aleo Light" charset="0"/>
                <a:cs typeface="Aleo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Aleo Light" charset="0"/>
                <a:ea typeface="Aleo Light" charset="0"/>
                <a:cs typeface="Aleo 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Aleo Light" charset="0"/>
                <a:ea typeface="Aleo Light" charset="0"/>
                <a:cs typeface="Aleo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Class:</a:t>
            </a:r>
          </a:p>
        </p:txBody>
      </p:sp>
    </p:spTree>
    <p:extLst>
      <p:ext uri="{BB962C8B-B14F-4D97-AF65-F5344CB8AC3E}">
        <p14:creationId xmlns:p14="http://schemas.microsoft.com/office/powerpoint/2010/main" val="1658956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MVC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9772" y="0"/>
            <a:ext cx="4392228" cy="24688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9331" y="335133"/>
            <a:ext cx="3977640" cy="138554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9331" y="1835180"/>
            <a:ext cx="5283069" cy="5022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365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first project and first app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 fontAlgn="base">
              <a:buNone/>
            </a:pP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virtualenv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mainzwp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 fontAlgn="base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cd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mainzwp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 fontAlgn="base">
              <a:buNone/>
            </a:pP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otree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startproject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mainz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 fontAlgn="base">
              <a:buNone/>
            </a:pP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otree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startapp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guessquiz</a:t>
            </a:r>
            <a:endParaRPr lang="ru-RU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 fontAlgn="base">
              <a:buNone/>
            </a:pPr>
            <a:r>
              <a:rPr lang="en-US" i="1" dirty="0" err="1" smtClean="0">
                <a:latin typeface="Consolas" charset="0"/>
                <a:ea typeface="Consolas" charset="0"/>
                <a:cs typeface="Consolas" charset="0"/>
              </a:rPr>
              <a:t>settings.py</a:t>
            </a:r>
            <a:r>
              <a:rPr lang="en-US" i="1" dirty="0" smtClean="0">
                <a:latin typeface="Consolas" charset="0"/>
                <a:ea typeface="Consolas" charset="0"/>
                <a:cs typeface="Consolas" charset="0"/>
              </a:rPr>
              <a:t>:</a:t>
            </a:r>
          </a:p>
          <a:p>
            <a:pPr marL="0" indent="0" fontAlgn="base">
              <a:buNone/>
            </a:pPr>
            <a:endParaRPr lang="mr-IN" dirty="0">
              <a:solidFill>
                <a:schemeClr val="bg1">
                  <a:lumMod val="50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1836738" indent="0" fontAlgn="base">
              <a:buNone/>
            </a:pPr>
            <a:r>
              <a:rPr lang="mr-IN" dirty="0">
                <a:solidFill>
                  <a:schemeClr val="bg1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SESSION_CONFIGS = [</a:t>
            </a:r>
          </a:p>
          <a:p>
            <a:pPr marL="1836738" indent="0" fontAlgn="base">
              <a:buNone/>
            </a:pPr>
            <a:r>
              <a:rPr lang="mr-IN" dirty="0">
                <a:solidFill>
                  <a:schemeClr val="bg1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  {</a:t>
            </a:r>
          </a:p>
          <a:p>
            <a:pPr marL="1836738" indent="0" fontAlgn="base">
              <a:buNone/>
            </a:pPr>
            <a:r>
              <a:rPr lang="mr-IN" dirty="0">
                <a:solidFill>
                  <a:schemeClr val="bg1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      </a:t>
            </a:r>
            <a:r>
              <a:rPr lang="mr-IN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'</a:t>
            </a:r>
            <a:r>
              <a:rPr lang="mr-IN" dirty="0" err="1">
                <a:solidFill>
                  <a:schemeClr val="accent6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name</a:t>
            </a:r>
            <a:r>
              <a:rPr lang="mr-IN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': '</a:t>
            </a:r>
            <a:r>
              <a:rPr lang="mr-IN" dirty="0" err="1">
                <a:solidFill>
                  <a:schemeClr val="accent6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guess</a:t>
            </a:r>
            <a:r>
              <a:rPr lang="mr-IN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',</a:t>
            </a:r>
          </a:p>
          <a:p>
            <a:pPr marL="1836738" indent="0" fontAlgn="base">
              <a:buNone/>
            </a:pPr>
            <a:r>
              <a:rPr lang="mr-IN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      '</a:t>
            </a:r>
            <a:r>
              <a:rPr lang="mr-IN" dirty="0" err="1">
                <a:solidFill>
                  <a:schemeClr val="accent6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display_name</a:t>
            </a:r>
            <a:r>
              <a:rPr lang="mr-IN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': '</a:t>
            </a:r>
            <a:r>
              <a:rPr lang="mr-IN" dirty="0" err="1">
                <a:solidFill>
                  <a:schemeClr val="accent6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Guess</a:t>
            </a:r>
            <a:r>
              <a:rPr lang="mr-IN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mr-IN" dirty="0" err="1">
                <a:solidFill>
                  <a:schemeClr val="accent6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game</a:t>
            </a:r>
            <a:r>
              <a:rPr lang="mr-IN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',</a:t>
            </a:r>
          </a:p>
          <a:p>
            <a:pPr marL="1836738" indent="0" fontAlgn="base">
              <a:buNone/>
            </a:pPr>
            <a:r>
              <a:rPr lang="mr-IN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      '</a:t>
            </a:r>
            <a:r>
              <a:rPr lang="mr-IN" dirty="0" err="1">
                <a:solidFill>
                  <a:schemeClr val="accent6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num_demo_participants</a:t>
            </a:r>
            <a:r>
              <a:rPr lang="mr-IN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': 1,</a:t>
            </a:r>
          </a:p>
          <a:p>
            <a:pPr marL="1836738" indent="0" fontAlgn="base">
              <a:buNone/>
            </a:pPr>
            <a:r>
              <a:rPr lang="mr-IN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      '</a:t>
            </a:r>
            <a:r>
              <a:rPr lang="mr-IN" dirty="0" err="1">
                <a:solidFill>
                  <a:schemeClr val="accent6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app_sequence</a:t>
            </a:r>
            <a:r>
              <a:rPr lang="mr-IN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': ['</a:t>
            </a:r>
            <a:r>
              <a:rPr lang="mr-IN" dirty="0" err="1">
                <a:solidFill>
                  <a:schemeClr val="accent6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guess</a:t>
            </a:r>
            <a:r>
              <a:rPr lang="mr-IN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'],</a:t>
            </a:r>
          </a:p>
          <a:p>
            <a:pPr marL="1836738" indent="0" fontAlgn="base">
              <a:buNone/>
            </a:pPr>
            <a:r>
              <a:rPr lang="mr-IN" dirty="0">
                <a:solidFill>
                  <a:schemeClr val="bg1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  },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	</a:t>
            </a:r>
          </a:p>
          <a:p>
            <a:pPr marL="0" indent="0" fontAlgn="base">
              <a:buNone/>
            </a:pP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6541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oTree: general structure of an App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3500" dirty="0" smtClean="0"/>
              <a:t>VIEWS: </a:t>
            </a:r>
            <a:r>
              <a:rPr lang="en-US" sz="3500" dirty="0" err="1" smtClean="0">
                <a:latin typeface="Consolas" charset="0"/>
                <a:ea typeface="Consolas" charset="0"/>
                <a:cs typeface="Consolas" charset="0"/>
              </a:rPr>
              <a:t>views.py</a:t>
            </a:r>
            <a:endParaRPr lang="en-US" sz="3500" dirty="0" smtClean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3500" dirty="0" smtClean="0"/>
              <a:t>MODELS: </a:t>
            </a:r>
            <a:r>
              <a:rPr lang="en-US" sz="3500" dirty="0" err="1" smtClean="0">
                <a:latin typeface="Consolas" charset="0"/>
                <a:ea typeface="Consolas" charset="0"/>
                <a:cs typeface="Consolas" charset="0"/>
              </a:rPr>
              <a:t>models.py</a:t>
            </a:r>
            <a:endParaRPr lang="en-US" sz="3500" dirty="0" smtClean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3500" dirty="0" smtClean="0"/>
              <a:t>TEMPLATES: </a:t>
            </a:r>
            <a:r>
              <a:rPr lang="en-US" sz="3500" dirty="0" smtClean="0">
                <a:latin typeface="Consolas" charset="0"/>
                <a:ea typeface="Consolas" charset="0"/>
                <a:cs typeface="Consolas" charset="0"/>
              </a:rPr>
              <a:t>templates/APP_NAME/templates</a:t>
            </a:r>
          </a:p>
          <a:p>
            <a:r>
              <a:rPr lang="en-US" sz="3500" dirty="0" smtClean="0"/>
              <a:t>static files (images etc.): </a:t>
            </a:r>
            <a:r>
              <a:rPr lang="en-US" sz="3500" dirty="0" smtClean="0">
                <a:latin typeface="Consolas" charset="0"/>
                <a:ea typeface="Consolas" charset="0"/>
                <a:cs typeface="Consolas" charset="0"/>
              </a:rPr>
              <a:t>static/APP_NAME/static</a:t>
            </a:r>
          </a:p>
          <a:p>
            <a:r>
              <a:rPr lang="en-US" sz="3500" dirty="0" smtClean="0"/>
              <a:t>bots: </a:t>
            </a:r>
            <a:r>
              <a:rPr lang="en-US" sz="3500" dirty="0" err="1" smtClean="0">
                <a:latin typeface="Consolas" charset="0"/>
                <a:ea typeface="Consolas" charset="0"/>
                <a:cs typeface="Consolas" charset="0"/>
              </a:rPr>
              <a:t>tests.py</a:t>
            </a:r>
            <a:endParaRPr lang="en-US" sz="3500" dirty="0" smtClean="0">
              <a:latin typeface="Consolas" charset="0"/>
              <a:ea typeface="Consolas" charset="0"/>
              <a:cs typeface="Consolas" charset="0"/>
            </a:endParaRPr>
          </a:p>
          <a:p>
            <a:endParaRPr lang="en-US" sz="3500" dirty="0" smtClean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9681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14533</TotalTime>
  <Words>2945</Words>
  <Application>Microsoft Macintosh PowerPoint</Application>
  <PresentationFormat>Widescreen</PresentationFormat>
  <Paragraphs>663</Paragraphs>
  <Slides>48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7" baseType="lpstr">
      <vt:lpstr>Aleo</vt:lpstr>
      <vt:lpstr>Aleo Light</vt:lpstr>
      <vt:lpstr>Calibri</vt:lpstr>
      <vt:lpstr>Consolas</vt:lpstr>
      <vt:lpstr>Courier New</vt:lpstr>
      <vt:lpstr>Montserrat</vt:lpstr>
      <vt:lpstr>Times New Roman</vt:lpstr>
      <vt:lpstr>Arial</vt:lpstr>
      <vt:lpstr>Office Theme</vt:lpstr>
      <vt:lpstr>  oTree: day 1</vt:lpstr>
      <vt:lpstr>PowerPoint Presentation</vt:lpstr>
      <vt:lpstr>Outline</vt:lpstr>
      <vt:lpstr>Python in 5 minutes</vt:lpstr>
      <vt:lpstr>Python in 5 minutes</vt:lpstr>
      <vt:lpstr>Python in 5 minutes</vt:lpstr>
      <vt:lpstr>MVC</vt:lpstr>
      <vt:lpstr>Creating first project and first app </vt:lpstr>
      <vt:lpstr>oTree: general structure of an App</vt:lpstr>
      <vt:lpstr>General structure: models.py</vt:lpstr>
      <vt:lpstr>General structure: views.py</vt:lpstr>
      <vt:lpstr>Guess game: planning</vt:lpstr>
      <vt:lpstr>Guess game: screen 1</vt:lpstr>
      <vt:lpstr>Guess game: screen 2</vt:lpstr>
      <vt:lpstr>Guess game: screen 3</vt:lpstr>
      <vt:lpstr>Guess game - Models</vt:lpstr>
      <vt:lpstr>Guess game: Models. Result:</vt:lpstr>
      <vt:lpstr>Guess game: Views</vt:lpstr>
      <vt:lpstr>Guess game: Views. Built-in functions</vt:lpstr>
      <vt:lpstr>Guess game - Templates</vt:lpstr>
      <vt:lpstr>Guess game - Templates</vt:lpstr>
      <vt:lpstr>Guess game: Views. Intro</vt:lpstr>
      <vt:lpstr>Intro: How to do it?</vt:lpstr>
      <vt:lpstr>Intro: Results:</vt:lpstr>
      <vt:lpstr>Views.Decision</vt:lpstr>
      <vt:lpstr>Views.Decision. How to do it?</vt:lpstr>
      <vt:lpstr>Views.Resuts</vt:lpstr>
      <vt:lpstr>Views.Resuts. How to do it?</vt:lpstr>
      <vt:lpstr>Running the app</vt:lpstr>
      <vt:lpstr>what is self?</vt:lpstr>
      <vt:lpstr>Hierarchy of objects</vt:lpstr>
      <vt:lpstr>What runs when</vt:lpstr>
      <vt:lpstr>Ultimatum. Screen 1. Intro</vt:lpstr>
      <vt:lpstr>Ultimatum. Screen 2. Offer</vt:lpstr>
      <vt:lpstr>Ultimatum. Screen 3. Accept/Reject</vt:lpstr>
      <vt:lpstr>Ultimatum. Screen 4. Results</vt:lpstr>
      <vt:lpstr>Ultimatum: some preliminary prep</vt:lpstr>
      <vt:lpstr>Ultimatum: multi-player game</vt:lpstr>
      <vt:lpstr>Ultimatum: planning I</vt:lpstr>
      <vt:lpstr>Ultimatum: models.py</vt:lpstr>
      <vt:lpstr>Ultimatum: models.py</vt:lpstr>
      <vt:lpstr>Static files: how insert an image?</vt:lpstr>
      <vt:lpstr>Ultimatum: views.py</vt:lpstr>
      <vt:lpstr>Ultimatum: views.py</vt:lpstr>
      <vt:lpstr>Ultimatum: dynamic label in Accept</vt:lpstr>
      <vt:lpstr>Ultimatum.  Results</vt:lpstr>
      <vt:lpstr>Ultimatum.  Results</vt:lpstr>
      <vt:lpstr>Github and Heroku</vt:lpstr>
    </vt:vector>
  </TitlesOfParts>
  <Company/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Philipp Chapkovski</dc:creator>
  <cp:lastModifiedBy>Philipp Chapkovski</cp:lastModifiedBy>
  <cp:revision>301</cp:revision>
  <cp:lastPrinted>2017-03-16T11:06:47Z</cp:lastPrinted>
  <dcterms:created xsi:type="dcterms:W3CDTF">2017-03-07T17:23:47Z</dcterms:created>
  <dcterms:modified xsi:type="dcterms:W3CDTF">2017-04-03T18:59:24Z</dcterms:modified>
</cp:coreProperties>
</file>